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7" autoAdjust="0"/>
  </p:normalViewPr>
  <p:slideViewPr>
    <p:cSldViewPr snapToGrid="0">
      <p:cViewPr varScale="1">
        <p:scale>
          <a:sx n="81" d="100"/>
          <a:sy n="81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421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421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r">
              <a:defRPr sz="1100"/>
            </a:lvl1pPr>
          </a:lstStyle>
          <a:p>
            <a:fld id="{7233F88C-2809-4C0E-9912-F53707F9A3E5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75" tIns="40087" rIns="80175" bIns="400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80175" tIns="40087" rIns="80175" bIns="400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93"/>
            <a:ext cx="2929837" cy="498420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093"/>
            <a:ext cx="2929837" cy="498420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r">
              <a:defRPr sz="1100"/>
            </a:lvl1pPr>
          </a:lstStyle>
          <a:p>
            <a:fld id="{D8D93B1D-7694-464A-B708-56C9033A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3B1D-7694-464A-B708-56C9033A32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7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3B1D-7694-464A-B708-56C9033A32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8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18.11.2023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86000" b="-86000"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18.11.2023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0" name="Picture 80"/>
          <p:cNvPicPr/>
          <p:nvPr/>
        </p:nvPicPr>
        <p:blipFill>
          <a:blip r:embed="rId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3"/>
            <a:ext cx="12191999" cy="6857997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9" name="Picture 89"/>
          <p:cNvPicPr/>
          <p:nvPr/>
        </p:nvPicPr>
        <p:blipFill>
          <a:blip r:embed="rId4"/>
          <a:stretch/>
        </p:blipFill>
        <p:spPr>
          <a:xfrm>
            <a:off x="3954007" y="2481943"/>
            <a:ext cx="4222218" cy="2585760"/>
          </a:xfrm>
          <a:prstGeom prst="rect">
            <a:avLst/>
          </a:prstGeom>
        </p:spPr>
      </p:pic>
      <p:sp>
        <p:nvSpPr>
          <p:cNvPr id="90" name="Shape 90"/>
          <p:cNvSpPr txBox="1"/>
          <p:nvPr/>
        </p:nvSpPr>
        <p:spPr>
          <a:xfrm>
            <a:off x="0" y="184771"/>
            <a:ext cx="1137285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indent="536575" algn="l"/>
            <a:r>
              <a:rPr sz="320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Прими эстафету: сделай каждую неделю яркой!</a:t>
            </a:r>
          </a:p>
        </p:txBody>
      </p:sp>
      <p:graphicFrame>
        <p:nvGraphicFramePr>
          <p:cNvPr id="95" name="Table 95"/>
          <p:cNvGraphicFramePr/>
          <p:nvPr/>
        </p:nvGraphicFramePr>
        <p:xfrm>
          <a:off x="4652075" y="2958565"/>
          <a:ext cx="2844000" cy="201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953">
                <a:tc gridSpan="2"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rgbClr val="2A69A2"/>
                          </a:solidFill>
                        </a:rPr>
                        <a:t>ПАНОРАМА НЕДЕЛИ</a:t>
                      </a:r>
                      <a:endParaRPr sz="2000" b="1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2A69A2"/>
                          </a:solidFill>
                        </a:rPr>
                        <a:t>1 неделя</a:t>
                      </a:r>
                      <a:endParaRPr sz="1800" b="1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События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371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2A69A2"/>
                          </a:solidFill>
                        </a:rPr>
                        <a:t>2 неделя</a:t>
                      </a:r>
                      <a:endParaRPr sz="1800" b="1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Лица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71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2A69A2"/>
                          </a:solidFill>
                        </a:rPr>
                        <a:t>3 неделя</a:t>
                      </a:r>
                      <a:endParaRPr sz="1800" b="1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Достижения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rgbClr val="2A69A2"/>
                          </a:solidFill>
                        </a:rPr>
                        <a:t>4 неделя</a:t>
                      </a:r>
                      <a:endParaRPr sz="1800" b="1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Традиции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Shape 98"/>
          <p:cNvSpPr/>
          <p:nvPr/>
        </p:nvSpPr>
        <p:spPr>
          <a:xfrm>
            <a:off x="9214536" y="2678948"/>
            <a:ext cx="2771075" cy="1271238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sz="1800" b="1" dirty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ЭКОЛОГИЯ</a:t>
            </a:r>
            <a:r>
              <a:rPr sz="1100" dirty="0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     </a:t>
            </a:r>
            <a:endParaRPr sz="11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9404846" y="3325172"/>
            <a:ext cx="2432133" cy="490657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апрель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223028" y="2678948"/>
            <a:ext cx="2771076" cy="1271238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СЕМЬЯ </a:t>
            </a:r>
            <a:r>
              <a:rPr lang="ru-RU" sz="14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(закрытие Года семьи)</a:t>
            </a:r>
            <a:endParaRPr sz="1400" dirty="0" smtClean="0">
              <a:solidFill>
                <a:schemeClr val="bg1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13338" y="3329755"/>
            <a:ext cx="2432134" cy="490656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декабрь</a:t>
            </a:r>
          </a:p>
        </p:txBody>
      </p:sp>
      <p:sp>
        <p:nvSpPr>
          <p:cNvPr id="104" name="Shape 104"/>
          <p:cNvSpPr/>
          <p:nvPr/>
        </p:nvSpPr>
        <p:spPr>
          <a:xfrm>
            <a:off x="223028" y="4265387"/>
            <a:ext cx="2771076" cy="1271237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sz="1800" b="1" dirty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КУЛЬТУРА</a:t>
            </a:r>
            <a:endParaRPr sz="1200" dirty="0">
              <a:solidFill>
                <a:schemeClr val="bg1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392499" y="4916194"/>
            <a:ext cx="2432134" cy="490656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dirty="0" err="1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ноябрь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910419" y="5980043"/>
            <a:ext cx="2432133" cy="490656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348839" y="1079620"/>
            <a:ext cx="2771076" cy="1271238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/>
            <a:r>
              <a:rPr sz="1800" b="1" dirty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ПАТРИОТИЗМ (</a:t>
            </a:r>
            <a:r>
              <a:rPr lang="ru-RU" sz="12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открытие Года 80-летия Победы)</a:t>
            </a:r>
            <a:endParaRPr sz="1200" b="1" dirty="0">
              <a:solidFill>
                <a:schemeClr val="bg1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r>
              <a:rPr lang="ru-RU" sz="1800" dirty="0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ПА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518310" y="1741778"/>
            <a:ext cx="2432134" cy="490657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январь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704753" y="1090971"/>
            <a:ext cx="2771075" cy="1271238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ЗДОРОВЬЕ</a:t>
            </a:r>
            <a:endParaRPr sz="1800" dirty="0" smtClean="0">
              <a:solidFill>
                <a:schemeClr val="bg1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 smtClean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895063" y="1741778"/>
            <a:ext cx="2432133" cy="490657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dirty="0" err="1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февраль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060666" y="1088628"/>
            <a:ext cx="2771075" cy="1271237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sz="1800" b="1" dirty="0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ЭКОНОМИКА</a:t>
            </a:r>
            <a:endParaRPr sz="1800" dirty="0" smtClean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 smtClean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8230136" y="1741778"/>
            <a:ext cx="2432133" cy="490656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lang="ru-RU" sz="1800" dirty="0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март</a:t>
            </a:r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214536" y="4265386"/>
            <a:ext cx="2771075" cy="1271238"/>
          </a:xfrm>
          <a:prstGeom prst="rect">
            <a:avLst/>
          </a:prstGeom>
          <a:solidFill>
            <a:srgbClr val="588CA9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r>
              <a:rPr sz="1800" b="1" dirty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</a:t>
            </a:r>
            <a:endParaRPr lang="ru-RU" sz="1800" b="1" dirty="0" smtClean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ПАТРИОТИЗМ </a:t>
            </a:r>
            <a:r>
              <a:rPr lang="ru-RU" sz="14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День </a:t>
            </a:r>
            <a:r>
              <a:rPr lang="ru-RU" sz="1400" b="1" dirty="0" smtClean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Победы)</a:t>
            </a:r>
            <a:r>
              <a:rPr lang="ru-RU" sz="1400" dirty="0" smtClean="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         </a:t>
            </a:r>
            <a:endParaRPr lang="ru-RU" sz="14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l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  <a:p>
            <a:pPr marL="0" indent="0" algn="ctr"/>
            <a:endParaRPr sz="1800" dirty="0">
              <a:solidFill>
                <a:srgbClr val="09441C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9404846" y="4916194"/>
            <a:ext cx="2432133" cy="490656"/>
          </a:xfrm>
          <a:prstGeom prst="roundRect">
            <a:avLst>
              <a:gd name="adj" fmla="val 77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rgbClr val="09441C"/>
                </a:solidFill>
                <a:latin typeface="Akzidenz-Grotesk Pro Med"/>
                <a:ea typeface="Akzidenz-Grotesk Pro Med"/>
                <a:cs typeface="Akzidenz-Grotesk Pro Med"/>
              </a:rPr>
              <a:t>май</a:t>
            </a:r>
          </a:p>
        </p:txBody>
      </p:sp>
      <p:sp>
        <p:nvSpPr>
          <p:cNvPr id="113" name="Shape 113"/>
          <p:cNvSpPr/>
          <p:nvPr/>
        </p:nvSpPr>
        <p:spPr>
          <a:xfrm flipH="1" flipV="1">
            <a:off x="2583543" y="5525274"/>
            <a:ext cx="2285197" cy="540156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/>
          <p:nvPr/>
        </p:nvPicPr>
        <p:blipFill>
          <a:blip r:embed="rId2"/>
          <a:srcRect t="27310" r="14324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117" name="Shape 117"/>
          <p:cNvSpPr txBox="1"/>
          <p:nvPr/>
        </p:nvSpPr>
        <p:spPr>
          <a:xfrm>
            <a:off x="0" y="184771"/>
            <a:ext cx="1133475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indent="533400" algn="l"/>
            <a:r>
              <a:rPr lang="ru-RU"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Классный, с</a:t>
            </a:r>
            <a:r>
              <a:rPr sz="3200" dirty="0" err="1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обери</a:t>
            </a:r>
            <a:r>
              <a:rPr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 </a:t>
            </a:r>
            <a:r>
              <a:rPr sz="3200" dirty="0" err="1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портфель</a:t>
            </a:r>
            <a:r>
              <a:rPr lang="ru-RU"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!</a:t>
            </a:r>
            <a:r>
              <a:rPr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 </a:t>
            </a:r>
            <a:r>
              <a:rPr lang="ru-RU" sz="3200" dirty="0" err="1">
                <a:latin typeface="Akzidenz-Grotesk Pro Med"/>
                <a:ea typeface="Akzidenz-Grotesk Pro Med"/>
                <a:cs typeface="Akzidenz-Grotesk Pro Med"/>
              </a:rPr>
              <a:t>Т</a:t>
            </a:r>
            <a:r>
              <a:rPr sz="3200" dirty="0" err="1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ехзадание</a:t>
            </a:r>
            <a:r>
              <a:rPr lang="ru-RU"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 </a:t>
            </a:r>
            <a:r>
              <a:rPr sz="3200" dirty="0" err="1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на</a:t>
            </a:r>
            <a:r>
              <a:rPr sz="3200" dirty="0" smtClean="0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Akzidenz-Grotesk Pro Med"/>
                <a:ea typeface="Akzidenz-Grotesk Pro Med"/>
                <a:cs typeface="Akzidenz-Grotesk Pro Med"/>
              </a:rPr>
              <a:t>неделю</a:t>
            </a:r>
            <a:endParaRPr sz="3200" dirty="0">
              <a:solidFill>
                <a:schemeClr val="tx1"/>
              </a:solidFill>
              <a:latin typeface="Akzidenz-Grotesk Pro Med"/>
              <a:ea typeface="Akzidenz-Grotesk Pro Med"/>
              <a:cs typeface="Akzidenz-Grotesk Pro Med"/>
            </a:endParaRPr>
          </a:p>
        </p:txBody>
      </p:sp>
      <p:pic>
        <p:nvPicPr>
          <p:cNvPr id="119" name="Picture 119"/>
          <p:cNvPicPr/>
          <p:nvPr/>
        </p:nvPicPr>
        <p:blipFill>
          <a:blip r:embed="rId3"/>
          <a:stretch/>
        </p:blipFill>
        <p:spPr>
          <a:xfrm>
            <a:off x="1312985" y="1185780"/>
            <a:ext cx="9730154" cy="5255986"/>
          </a:xfrm>
          <a:prstGeom prst="rect">
            <a:avLst/>
          </a:prstGeom>
        </p:spPr>
      </p:pic>
      <p:graphicFrame>
        <p:nvGraphicFramePr>
          <p:cNvPr id="120" name="Table 120"/>
          <p:cNvGraphicFramePr/>
          <p:nvPr>
            <p:extLst>
              <p:ext uri="{D42A27DB-BD31-4B8C-83A1-F6EECF244321}">
                <p14:modId xmlns:p14="http://schemas.microsoft.com/office/powerpoint/2010/main" val="3857565850"/>
              </p:ext>
            </p:extLst>
          </p:nvPr>
        </p:nvGraphicFramePr>
        <p:xfrm>
          <a:off x="2594747" y="2192214"/>
          <a:ext cx="2598575" cy="4048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8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8557">
                <a:tc gridSpan="2">
                  <a:txBody>
                    <a:bodyPr/>
                    <a:lstStyle/>
                    <a:p>
                      <a:pPr algn="ctr"/>
                      <a:r>
                        <a:rPr sz="2400" b="1" dirty="0">
                          <a:solidFill>
                            <a:srgbClr val="2A69A2"/>
                          </a:solidFill>
                        </a:rPr>
                        <a:t>ПАНОРАМА</a:t>
                      </a:r>
                    </a:p>
                    <a:p>
                      <a:pPr algn="ctr"/>
                      <a:r>
                        <a:rPr sz="2400" b="1" dirty="0">
                          <a:solidFill>
                            <a:srgbClr val="2A69A2"/>
                          </a:solidFill>
                        </a:rPr>
                        <a:t>НЕДЕЛИ</a:t>
                      </a:r>
                      <a:endParaRPr sz="2400" b="1" dirty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518">
                <a:tc>
                  <a:txBody>
                    <a:bodyPr/>
                    <a:lstStyle/>
                    <a:p>
                      <a:r>
                        <a:rPr sz="1800" b="1" cap="all" baseline="0">
                          <a:solidFill>
                            <a:srgbClr val="2A69A2"/>
                          </a:solidFill>
                        </a:rPr>
                        <a:t>1 неделя</a:t>
                      </a:r>
                      <a:endParaRPr sz="1800" b="1" cap="all" baseline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События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4011">
                <a:tc>
                  <a:txBody>
                    <a:bodyPr/>
                    <a:lstStyle/>
                    <a:p>
                      <a:r>
                        <a:rPr sz="1800" b="1" cap="all" baseline="0" dirty="0">
                          <a:solidFill>
                            <a:srgbClr val="2A69A2"/>
                          </a:solidFill>
                        </a:rPr>
                        <a:t>2 </a:t>
                      </a:r>
                      <a:r>
                        <a:rPr sz="1800" b="1" cap="all" baseline="0" dirty="0" err="1">
                          <a:solidFill>
                            <a:srgbClr val="2A69A2"/>
                          </a:solidFill>
                        </a:rPr>
                        <a:t>неделя</a:t>
                      </a:r>
                      <a:endParaRPr sz="1800" b="1" cap="all" baseline="0" dirty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Лица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011">
                <a:tc>
                  <a:txBody>
                    <a:bodyPr/>
                    <a:lstStyle/>
                    <a:p>
                      <a:r>
                        <a:rPr sz="1800" b="1" cap="all" baseline="0">
                          <a:solidFill>
                            <a:srgbClr val="2A69A2"/>
                          </a:solidFill>
                        </a:rPr>
                        <a:t>3 неделя</a:t>
                      </a:r>
                      <a:endParaRPr sz="1800" b="1" cap="all" baseline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/>
                        <a:t>Достижения</a:t>
                      </a:r>
                      <a:endParaRPr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518">
                <a:tc>
                  <a:txBody>
                    <a:bodyPr/>
                    <a:lstStyle/>
                    <a:p>
                      <a:r>
                        <a:rPr sz="1800" b="1" cap="all" baseline="0">
                          <a:solidFill>
                            <a:srgbClr val="2A69A2"/>
                          </a:solidFill>
                        </a:rPr>
                        <a:t>4 неделя</a:t>
                      </a:r>
                      <a:endParaRPr sz="1800" b="1" cap="all" baseline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dirty="0" err="1"/>
                        <a:t>Традиции</a:t>
                      </a:r>
                      <a:endParaRPr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" name="Shape 121"/>
          <p:cNvSpPr/>
          <p:nvPr/>
        </p:nvSpPr>
        <p:spPr>
          <a:xfrm>
            <a:off x="5017477" y="2192215"/>
            <a:ext cx="4466493" cy="4042354"/>
          </a:xfrm>
          <a:prstGeom prst="foldedCorner">
            <a:avLst/>
          </a:prstGeom>
          <a:solidFill>
            <a:srgbClr val="2A69A2">
              <a:alpha val="83137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246076" y="2296734"/>
            <a:ext cx="4120661" cy="435314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rgbClr val="FFFF00"/>
                </a:solidFill>
              </a:rPr>
              <a:t>СОВЕТНИК ДИРЕКТОРА </a:t>
            </a:r>
            <a:r>
              <a:rPr lang="ru-RU" sz="1300" b="1" dirty="0" smtClean="0">
                <a:solidFill>
                  <a:srgbClr val="FFFF00"/>
                </a:solidFill>
              </a:rPr>
              <a:t>ОУ ПО ВОСПИТАНИЮ </a:t>
            </a:r>
            <a:r>
              <a:rPr lang="ru-RU" sz="1300" b="1" dirty="0" smtClean="0">
                <a:solidFill>
                  <a:schemeClr val="bg1"/>
                </a:solidFill>
              </a:rPr>
              <a:t>составляет</a:t>
            </a:r>
            <a:r>
              <a:rPr lang="ru-RU" sz="1300" b="1" dirty="0" smtClean="0">
                <a:solidFill>
                  <a:srgbClr val="FFFF00"/>
                </a:solidFill>
              </a:rPr>
              <a:t> </a:t>
            </a:r>
            <a:r>
              <a:rPr lang="ru-RU" sz="1300" b="1" dirty="0">
                <a:solidFill>
                  <a:schemeClr val="bg1"/>
                </a:solidFill>
              </a:rPr>
              <a:t>ежемесячный план реализации проекта, организует общешкольные мероприятия </a:t>
            </a:r>
            <a:endParaRPr lang="ru-RU" sz="1300" b="1" dirty="0">
              <a:solidFill>
                <a:srgbClr val="FFFF00"/>
              </a:solidFill>
            </a:endParaRPr>
          </a:p>
          <a:p>
            <a:pPr marL="0" indent="0" algn="l"/>
            <a:r>
              <a:rPr lang="ru-RU" sz="1300" b="1" cap="all" dirty="0" err="1" smtClean="0">
                <a:solidFill>
                  <a:srgbClr val="FFFF00"/>
                </a:solidFill>
              </a:rPr>
              <a:t>классныЙ</a:t>
            </a:r>
            <a:r>
              <a:rPr lang="ru-RU" sz="1300" b="1" cap="all" dirty="0" smtClean="0">
                <a:solidFill>
                  <a:srgbClr val="FFFF00"/>
                </a:solidFill>
              </a:rPr>
              <a:t> </a:t>
            </a:r>
            <a:r>
              <a:rPr lang="ru-RU" sz="1300" b="1" cap="all" dirty="0" err="1" smtClean="0">
                <a:solidFill>
                  <a:srgbClr val="FFFF00"/>
                </a:solidFill>
              </a:rPr>
              <a:t>руководителЬ</a:t>
            </a:r>
            <a:endParaRPr lang="ru-RU" sz="1300" b="1" cap="all" dirty="0" smtClean="0">
              <a:solidFill>
                <a:schemeClr val="bg1"/>
              </a:solidFill>
            </a:endParaRPr>
          </a:p>
          <a:p>
            <a:pPr marL="0" indent="0" algn="l"/>
            <a:r>
              <a:rPr lang="ru-RU" sz="1200" b="1" cap="all" dirty="0" smtClean="0">
                <a:solidFill>
                  <a:schemeClr val="bg1"/>
                </a:solidFill>
              </a:rPr>
              <a:t>(в соответствии с графиком по параллелям  разрабатывает материалы для  других классных руководителей </a:t>
            </a:r>
            <a:r>
              <a:rPr lang="ru-RU" sz="1200" b="1" cap="all" dirty="0" smtClean="0">
                <a:solidFill>
                  <a:srgbClr val="FFFF00"/>
                </a:solidFill>
              </a:rPr>
              <a:t>на неделю</a:t>
            </a:r>
            <a:r>
              <a:rPr lang="ru-RU" sz="1200" b="1" cap="all" dirty="0" smtClean="0">
                <a:solidFill>
                  <a:schemeClr val="bg1"/>
                </a:solidFill>
              </a:rPr>
              <a:t>): </a:t>
            </a:r>
            <a:r>
              <a:rPr lang="ru-RU" sz="1300" b="1" dirty="0">
                <a:solidFill>
                  <a:schemeClr val="bg1"/>
                </a:solidFill>
              </a:rPr>
              <a:t>т</a:t>
            </a:r>
            <a:r>
              <a:rPr sz="1300" b="1" dirty="0" err="1">
                <a:solidFill>
                  <a:schemeClr val="bg1"/>
                </a:solidFill>
              </a:rPr>
              <a:t>е</a:t>
            </a:r>
            <a:r>
              <a:rPr sz="1300" dirty="0" err="1" smtClean="0">
                <a:solidFill>
                  <a:schemeClr val="bg1"/>
                </a:solidFill>
              </a:rPr>
              <a:t>кстовый</a:t>
            </a:r>
            <a:r>
              <a:rPr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д</a:t>
            </a:r>
            <a:r>
              <a:rPr sz="1300" dirty="0" err="1" smtClean="0">
                <a:solidFill>
                  <a:schemeClr val="bg1"/>
                </a:solidFill>
              </a:rPr>
              <a:t>окумент</a:t>
            </a:r>
            <a:r>
              <a:rPr lang="ru-RU" sz="1300" dirty="0" smtClean="0">
                <a:solidFill>
                  <a:schemeClr val="bg1"/>
                </a:solidFill>
              </a:rPr>
              <a:t>/видеоматериал/презентацию</a:t>
            </a:r>
            <a:r>
              <a:rPr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для внеурочных занятий «Разговоры о важном</a:t>
            </a:r>
            <a:r>
              <a:rPr lang="ru-RU" sz="1300" dirty="0" smtClean="0">
                <a:solidFill>
                  <a:schemeClr val="bg1"/>
                </a:solidFill>
              </a:rPr>
              <a:t>» (</a:t>
            </a:r>
            <a:r>
              <a:rPr lang="ru-RU" sz="1300" dirty="0" err="1" smtClean="0">
                <a:solidFill>
                  <a:schemeClr val="bg1"/>
                </a:solidFill>
              </a:rPr>
              <a:t>инфоблок</a:t>
            </a:r>
            <a:r>
              <a:rPr lang="ru-RU" sz="1300" dirty="0" smtClean="0">
                <a:solidFill>
                  <a:schemeClr val="bg1"/>
                </a:solidFill>
              </a:rPr>
              <a:t> о Липецке на </a:t>
            </a:r>
            <a:r>
              <a:rPr lang="ru-RU" sz="1300" dirty="0" smtClean="0">
                <a:solidFill>
                  <a:schemeClr val="bg1"/>
                </a:solidFill>
              </a:rPr>
              <a:t>5 мин.) и радиолинейки. </a:t>
            </a:r>
          </a:p>
          <a:p>
            <a:pPr marL="0" indent="0" algn="l"/>
            <a:endParaRPr lang="ru-RU" sz="1300" dirty="0">
              <a:solidFill>
                <a:schemeClr val="bg1"/>
              </a:solidFill>
            </a:endParaRPr>
          </a:p>
          <a:p>
            <a:pPr marL="0" indent="0" algn="l"/>
            <a:r>
              <a:rPr lang="ru-RU" sz="1600" b="1" dirty="0" smtClean="0">
                <a:solidFill>
                  <a:srgbClr val="FFFF00"/>
                </a:solidFill>
              </a:rPr>
              <a:t>!</a:t>
            </a:r>
            <a:r>
              <a:rPr lang="ru-RU" sz="1300" dirty="0" smtClean="0">
                <a:solidFill>
                  <a:schemeClr val="bg1"/>
                </a:solidFill>
              </a:rPr>
              <a:t> Вопросы </a:t>
            </a:r>
            <a:r>
              <a:rPr lang="ru-RU" sz="1300" dirty="0" smtClean="0">
                <a:solidFill>
                  <a:schemeClr val="bg1"/>
                </a:solidFill>
              </a:rPr>
              <a:t>викторины размещаются в среду, а тема </a:t>
            </a:r>
            <a:r>
              <a:rPr lang="ru-RU" sz="1300" dirty="0" smtClean="0">
                <a:solidFill>
                  <a:schemeClr val="bg1"/>
                </a:solidFill>
              </a:rPr>
              <a:t>творческой </a:t>
            </a:r>
            <a:r>
              <a:rPr lang="ru-RU" sz="1300" dirty="0" smtClean="0">
                <a:solidFill>
                  <a:schemeClr val="bg1"/>
                </a:solidFill>
              </a:rPr>
              <a:t>мастерской объявляется в начале недели. В пятницу каждой недели подводятся итоги викторины и творческой мастерской и объявляются лучшие их участники. </a:t>
            </a:r>
            <a:r>
              <a:rPr lang="ru-RU" sz="1300" b="1" dirty="0" smtClean="0">
                <a:solidFill>
                  <a:srgbClr val="FFFF00"/>
                </a:solidFill>
              </a:rPr>
              <a:t>Они получают виртуальную медаль проекта «Хочу здесь жить»</a:t>
            </a:r>
            <a:r>
              <a:rPr lang="ru-RU" sz="1300" dirty="0" smtClean="0">
                <a:solidFill>
                  <a:schemeClr val="bg1"/>
                </a:solidFill>
              </a:rPr>
              <a:t>. По итогам учебного года награждаются те учащиеся, у кого будет больше виртуальных медалей.</a:t>
            </a:r>
          </a:p>
          <a:p>
            <a:pPr marL="0" indent="0" algn="l"/>
            <a:endParaRPr lang="ru-RU" sz="1600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5"/>
          <p:cNvPicPr/>
          <p:nvPr/>
        </p:nvPicPr>
        <p:blipFill>
          <a:blip r:embed="rId3"/>
          <a:srcRect b="155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7" name="Shape 127"/>
          <p:cNvSpPr/>
          <p:nvPr/>
        </p:nvSpPr>
        <p:spPr>
          <a:xfrm>
            <a:off x="124558" y="219940"/>
            <a:ext cx="3964641" cy="1078921"/>
          </a:xfrm>
          <a:prstGeom prst="roundRect">
            <a:avLst>
              <a:gd name="adj" fmla="val 2024"/>
            </a:avLst>
          </a:prstGeom>
          <a:solidFill>
            <a:srgbClr val="307CAA"/>
          </a:solidFill>
          <a:ln w="127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280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#</a:t>
            </a:r>
            <a:r>
              <a:rPr sz="2800" b="1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ХочуЗдесьЖить</a:t>
            </a:r>
          </a:p>
          <a:p>
            <a:pPr marL="0" indent="0" algn="ctr"/>
            <a:r>
              <a:rPr sz="2800" b="1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#МойЛипецк</a:t>
            </a:r>
            <a:endParaRPr sz="2800" b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8" name="Table 128"/>
          <p:cNvGraphicFramePr/>
          <p:nvPr>
            <p:extLst>
              <p:ext uri="{D42A27DB-BD31-4B8C-83A1-F6EECF244321}">
                <p14:modId xmlns:p14="http://schemas.microsoft.com/office/powerpoint/2010/main" val="812823827"/>
              </p:ext>
            </p:extLst>
          </p:nvPr>
        </p:nvGraphicFramePr>
        <p:xfrm>
          <a:off x="1657351" y="1648036"/>
          <a:ext cx="10534648" cy="4129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3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33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1953">
                <a:tc gridSpan="4">
                  <a:txBody>
                    <a:bodyPr/>
                    <a:lstStyle/>
                    <a:p>
                      <a:pPr algn="ctr"/>
                      <a:r>
                        <a:rPr sz="2400" b="1" spc="600" dirty="0">
                          <a:solidFill>
                            <a:srgbClr val="3E8883"/>
                          </a:solidFill>
                        </a:rPr>
                        <a:t>НЕДЕЛЬНЫЙ КАЛЕНДАРЬ-ПЛАНЕР</a:t>
                      </a:r>
                      <a:endParaRPr sz="2400" b="1" spc="600" dirty="0">
                        <a:solidFill>
                          <a:srgbClr val="3E8883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Понедельник</a:t>
                      </a: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Вторник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Среда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Четверг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371">
                <a:tc>
                  <a:txBody>
                    <a:bodyPr/>
                    <a:lstStyle/>
                    <a:p>
                      <a:pPr algn="ctr"/>
                      <a:r>
                        <a:rPr sz="1600" b="1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ЦЕНЮ!</a:t>
                      </a:r>
                    </a:p>
                    <a:p>
                      <a:pPr algn="ctr"/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«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Разговоры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о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важном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» </a:t>
                      </a:r>
                    </a:p>
                    <a:p>
                      <a:pPr algn="ctr"/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(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5-минутный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информационный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блок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о </a:t>
                      </a:r>
                      <a:r>
                        <a:rPr sz="160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Липецке)</a:t>
                      </a:r>
                      <a:endParaRPr sz="1600" b="1" dirty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УЧАСТВУЮ!</a:t>
                      </a:r>
                    </a:p>
                    <a:p>
                      <a:pPr algn="ctr"/>
                      <a:r>
                        <a:rPr sz="160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Радиолинейка</a:t>
                      </a:r>
                    </a:p>
                    <a:p>
                      <a:pPr algn="ctr"/>
                      <a:r>
                        <a:rPr sz="160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по теме недели</a:t>
                      </a:r>
                    </a:p>
                    <a:p>
                      <a:endParaRPr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="1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ПОЗНАЮ!</a:t>
                      </a:r>
                    </a:p>
                    <a:p>
                      <a:pPr algn="ctr"/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Викторина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по 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теме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недели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endParaRPr sz="1600" dirty="0"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  <a:p>
                      <a:endParaRPr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="1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МЕЧТАЮ!</a:t>
                      </a:r>
                    </a:p>
                    <a:p>
                      <a:pPr algn="ctr"/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«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Россия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–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мои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г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оризонты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»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(з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накомство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с 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профессиями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,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в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стречи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с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липчанами-представителями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профессий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)</a:t>
                      </a:r>
                      <a:endParaRPr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71"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Пятница</a:t>
                      </a: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Суббота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Воскресенье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 b="1" dirty="0" err="1">
                          <a:solidFill>
                            <a:schemeClr val="bg1"/>
                          </a:solidFill>
                          <a:latin typeface="Akzidenz-Grotesk Pro Med"/>
                          <a:ea typeface="Akzidenz-Grotesk Pro Med"/>
                          <a:cs typeface="Akzidenz-Grotesk Pro Med"/>
                        </a:rPr>
                        <a:t>Заметки</a:t>
                      </a:r>
                      <a:endParaRPr sz="1800" b="1" dirty="0">
                        <a:solidFill>
                          <a:schemeClr val="bg1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FAAAA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pPr algn="ctr"/>
                      <a:r>
                        <a:rPr sz="1600" b="1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ТВОРЮ!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Творческая мастерская (э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ссе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,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сочинение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, 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к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онкурс</a:t>
                      </a:r>
                      <a:r>
                        <a:rPr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рисунков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, </a:t>
                      </a:r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чтецов</a:t>
                      </a:r>
                      <a:r>
                        <a:rPr lang="ru-RU" sz="1600" dirty="0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и др.)</a:t>
                      </a:r>
                      <a:endParaRPr sz="1600" b="1" dirty="0">
                        <a:solidFill>
                          <a:srgbClr val="2A69A2"/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sz="1600" b="1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ДЕЙСТВУЮ!</a:t>
                      </a:r>
                    </a:p>
                    <a:p>
                      <a:pPr algn="ctr"/>
                      <a:r>
                        <a:rPr sz="1600" dirty="0" err="1" smtClean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Анонсы</a:t>
                      </a:r>
                      <a:endParaRPr sz="1600" dirty="0"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  <a:p>
                      <a:pPr algn="ctr"/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Культурные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афиши</a:t>
                      </a:r>
                      <a:endParaRPr sz="1600" dirty="0"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  <a:p>
                      <a:pPr algn="ctr"/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Панорама</a:t>
                      </a:r>
                      <a:r>
                        <a:rPr sz="1600" dirty="0">
                          <a:latin typeface="Akzidenz-Grotesk Pro Med"/>
                          <a:ea typeface="Akzidenz-Grotesk Pro Med"/>
                          <a:cs typeface="Akzidenz-Grotesk Pro Med"/>
                        </a:rPr>
                        <a:t> </a:t>
                      </a:r>
                      <a:r>
                        <a:rPr sz="1600" dirty="0" err="1">
                          <a:latin typeface="Akzidenz-Grotesk Pro Med"/>
                          <a:ea typeface="Akzidenz-Grotesk Pro Med"/>
                          <a:cs typeface="Akzidenz-Grotesk Pro Med"/>
                        </a:rPr>
                        <a:t>недели</a:t>
                      </a:r>
                      <a:endParaRPr sz="1600" dirty="0"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  <a:p>
                      <a:endParaRPr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kzidenz-Grotesk Pro Med"/>
                        <a:ea typeface="Akzidenz-Grotesk Pro Med"/>
                        <a:cs typeface="Akzidenz-Grotesk Pro Med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284</TotalTime>
  <Words>283</Words>
  <Application>Microsoft Office PowerPoint</Application>
  <DocSecurity>0</DocSecurity>
  <PresentationFormat>Широкоэкранный</PresentationFormat>
  <Paragraphs>76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Akzidenz-Grotesk Pro Med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 Николаевна Ермошина</dc:creator>
  <cp:lastModifiedBy>Антонина Николаевна Ермошина</cp:lastModifiedBy>
  <cp:revision>29</cp:revision>
  <cp:lastPrinted>2024-11-02T07:10:51Z</cp:lastPrinted>
  <dcterms:modified xsi:type="dcterms:W3CDTF">2024-11-02T07:12:10Z</dcterms:modified>
</cp:coreProperties>
</file>