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19"/>
  </p:notesMasterIdLst>
  <p:sldIdLst>
    <p:sldId id="257" r:id="rId3"/>
    <p:sldId id="279" r:id="rId4"/>
    <p:sldId id="258" r:id="rId5"/>
    <p:sldId id="280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4" r:id="rId14"/>
    <p:sldId id="295" r:id="rId15"/>
    <p:sldId id="292" r:id="rId16"/>
    <p:sldId id="293" r:id="rId17"/>
    <p:sldId id="256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66FF"/>
    <a:srgbClr val="0000FF"/>
    <a:srgbClr val="FF6600"/>
    <a:srgbClr val="FF66CC"/>
    <a:srgbClr val="CC66FF"/>
    <a:srgbClr val="000099"/>
    <a:srgbClr val="8000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33FC0-2DD7-4630-9A9B-22A48C0ACA58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09A2E-C005-4187-B7F9-3CB97E820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009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152400"/>
            <a:ext cx="8763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Родительское собрание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1676400"/>
            <a:ext cx="8763000" cy="190821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i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«здоровая </a:t>
            </a:r>
            <a:r>
              <a:rPr lang="ru-RU" sz="3200" b="1" i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семья-залог успешной личности».</a:t>
            </a:r>
            <a:endParaRPr lang="ru-RU" sz="3200" b="1" i="1" cap="all" dirty="0" smtClean="0">
              <a:ln w="9000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1" name="Picture 3" descr="E:\АЛЁНА\к родительскому собр\Копия 125912184d27b82c92a9e97af2c012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895600"/>
            <a:ext cx="3657600" cy="3657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endParaRPr lang="ru-RU" b="1" i="1" dirty="0" smtClean="0"/>
          </a:p>
          <a:p>
            <a:pPr algn="ctr"/>
            <a:r>
              <a:rPr lang="ru-RU" sz="3200" b="1" i="1" dirty="0" smtClean="0">
                <a:solidFill>
                  <a:srgbClr val="FFFF00"/>
                </a:solidFill>
              </a:rPr>
              <a:t>Гибкость родительской позиции </a:t>
            </a:r>
            <a:r>
              <a:rPr lang="ru-RU" sz="3200" dirty="0" smtClean="0">
                <a:solidFill>
                  <a:srgbClr val="FFFF00"/>
                </a:solidFill>
              </a:rPr>
              <a:t>рассматривается как способность перестройки воздействия на ребенка по ходу его взросления и в связи с различными изменениями условий жизни семьи. Гибкая родительская позиция должна быть не только изменчивой в соответствии с изменениями ребенка, она должна быть предвосхищающей, </a:t>
            </a:r>
            <a:r>
              <a:rPr lang="ru-RU" sz="3200" dirty="0" err="1" smtClean="0">
                <a:solidFill>
                  <a:srgbClr val="FFFF00"/>
                </a:solidFill>
              </a:rPr>
              <a:t>прогностичной</a:t>
            </a:r>
            <a:r>
              <a:rPr lang="ru-RU" sz="3200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/>
          <a:lstStyle/>
          <a:p>
            <a:endParaRPr lang="ru-RU" b="1" i="1" dirty="0" smtClean="0"/>
          </a:p>
          <a:p>
            <a:pPr algn="ctr"/>
            <a:r>
              <a:rPr lang="ru-RU" sz="3200" b="1" i="1" dirty="0" err="1" smtClean="0">
                <a:solidFill>
                  <a:srgbClr val="FFFF00"/>
                </a:solidFill>
              </a:rPr>
              <a:t>Прогностичность</a:t>
            </a:r>
            <a:r>
              <a:rPr lang="ru-RU" sz="3200" b="1" i="1" dirty="0" smtClean="0">
                <a:solidFill>
                  <a:srgbClr val="FFFF00"/>
                </a:solidFill>
              </a:rPr>
              <a:t> родительской позиции </a:t>
            </a:r>
            <a:r>
              <a:rPr lang="ru-RU" sz="3200" dirty="0" smtClean="0">
                <a:solidFill>
                  <a:srgbClr val="FFFF00"/>
                </a:solidFill>
              </a:rPr>
              <a:t>означает, что не ребенок должен вести за собой родителей, а, наоборот, стиль общения должен опережать появление новых психических и личностных качеств детей. Только на основе прогностической родительской позиции можно установить оптимальную дистанцию, можно выполнить требование независимости воспитания.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FFFF00"/>
                </a:solidFill>
              </a:rPr>
              <a:t>Памятка для родителей  </a:t>
            </a:r>
            <a:endParaRPr lang="ru-RU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FF00"/>
                </a:solidFill>
              </a:rPr>
              <a:t>«Детей учит то, что их окружает».</a:t>
            </a:r>
            <a:endParaRPr lang="ru-RU" dirty="0" smtClean="0">
              <a:solidFill>
                <a:srgbClr val="FFFF00"/>
              </a:solidFill>
            </a:endParaRPr>
          </a:p>
          <a:p>
            <a:pPr lvl="0"/>
            <a:r>
              <a:rPr lang="ru-RU" sz="3500" dirty="0" smtClean="0">
                <a:solidFill>
                  <a:srgbClr val="FFFF00"/>
                </a:solidFill>
              </a:rPr>
              <a:t>Если ребенка часто критикуют – он учится …  осуждать.</a:t>
            </a:r>
          </a:p>
          <a:p>
            <a:pPr lvl="0"/>
            <a:r>
              <a:rPr lang="ru-RU" sz="3500" dirty="0" smtClean="0">
                <a:solidFill>
                  <a:srgbClr val="FFFF00"/>
                </a:solidFill>
              </a:rPr>
              <a:t>Если ребенку часто демонстрируют враждебность – он учится… драться.</a:t>
            </a:r>
          </a:p>
          <a:p>
            <a:pPr lvl="0"/>
            <a:r>
              <a:rPr lang="ru-RU" sz="3500" dirty="0" smtClean="0">
                <a:solidFill>
                  <a:srgbClr val="FFFF00"/>
                </a:solidFill>
              </a:rPr>
              <a:t>Если ребенка часто высмеивать – он учится… быть робким.</a:t>
            </a:r>
          </a:p>
          <a:p>
            <a:pPr lvl="0"/>
            <a:r>
              <a:rPr lang="ru-RU" sz="3500" dirty="0" smtClean="0">
                <a:solidFill>
                  <a:srgbClr val="FFFF00"/>
                </a:solidFill>
              </a:rPr>
              <a:t>Если ребенка часто позорят – он учится чувствовать себя… виноватым.</a:t>
            </a:r>
          </a:p>
          <a:p>
            <a:pPr lvl="0"/>
            <a:r>
              <a:rPr lang="ru-RU" sz="3500" dirty="0" smtClean="0">
                <a:solidFill>
                  <a:srgbClr val="FFFF00"/>
                </a:solidFill>
              </a:rPr>
              <a:t>Если к ребенку часто бывают снисходительны – он учится быть… терпеливым.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solidFill>
                  <a:srgbClr val="FFFF00"/>
                </a:solidFill>
              </a:rPr>
              <a:t>Если ребенка часто подбадривают – он учится быть… уверенным в себе.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Если ребенка часто хвалят - он учится… оценивать.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Если с ребенком обычно честны – он учится… справедливости.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Если ребенок живет с чувством безопасности – он учится… верить.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Если ребенка часто одобряют – он учится… хорошо к себе относится.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Если ребенок живет в атмосфере дружбы и чувствует себя нужным – он учится… находить в этом мире любовь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1\Рабочий стол\школа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609600"/>
            <a:ext cx="2857500" cy="42672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6248400" cy="5745163"/>
          </a:xfrm>
        </p:spPr>
        <p:txBody>
          <a:bodyPr>
            <a:normAutofit fontScale="47500" lnSpcReduction="20000"/>
          </a:bodyPr>
          <a:lstStyle/>
          <a:p>
            <a:r>
              <a:rPr lang="ru-RU" sz="5900" dirty="0" smtClean="0">
                <a:solidFill>
                  <a:srgbClr val="FFFF00"/>
                </a:solidFill>
              </a:rPr>
              <a:t>Роберт Рождественский</a:t>
            </a:r>
            <a:r>
              <a:rPr lang="ru-RU" sz="4000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3100" dirty="0" smtClean="0"/>
          </a:p>
          <a:p>
            <a:pPr>
              <a:buNone/>
            </a:pPr>
            <a:r>
              <a:rPr lang="ru-RU" sz="4400" dirty="0" smtClean="0">
                <a:solidFill>
                  <a:srgbClr val="FFFF00"/>
                </a:solidFill>
              </a:rPr>
              <a:t>Подрастают за ночь – только в сказках.</a:t>
            </a:r>
            <a:br>
              <a:rPr lang="ru-RU" sz="4400" dirty="0" smtClean="0">
                <a:solidFill>
                  <a:srgbClr val="FFFF00"/>
                </a:solidFill>
              </a:rPr>
            </a:br>
            <a:endParaRPr lang="ru-RU" sz="4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rgbClr val="FFFF00"/>
                </a:solidFill>
              </a:rPr>
              <a:t>В жизни - дольше происходит это!</a:t>
            </a:r>
            <a:br>
              <a:rPr lang="ru-RU" sz="4400" dirty="0" smtClean="0">
                <a:solidFill>
                  <a:srgbClr val="FFFF00"/>
                </a:solidFill>
              </a:rPr>
            </a:br>
            <a:endParaRPr lang="ru-RU" sz="4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rgbClr val="FFFF00"/>
                </a:solidFill>
              </a:rPr>
              <a:t>И не просто дети спят в колясках – </a:t>
            </a:r>
            <a:br>
              <a:rPr lang="ru-RU" sz="4400" dirty="0" smtClean="0">
                <a:solidFill>
                  <a:srgbClr val="FFFF00"/>
                </a:solidFill>
              </a:rPr>
            </a:br>
            <a:endParaRPr lang="ru-RU" sz="4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rgbClr val="FFFF00"/>
                </a:solidFill>
              </a:rPr>
              <a:t>Дремлет ЗАВТРАШНИЙ НАРОД ПЛАНЕТЫ !</a:t>
            </a:r>
            <a:br>
              <a:rPr lang="ru-RU" sz="4400" dirty="0" smtClean="0">
                <a:solidFill>
                  <a:srgbClr val="FFFF00"/>
                </a:solidFill>
              </a:rPr>
            </a:br>
            <a:r>
              <a:rPr lang="ru-RU" sz="4400" dirty="0" smtClean="0">
                <a:solidFill>
                  <a:srgbClr val="FFFF00"/>
                </a:solidFill>
              </a:rPr>
              <a:t/>
            </a:r>
            <a:br>
              <a:rPr lang="ru-RU" sz="4400" dirty="0" smtClean="0">
                <a:solidFill>
                  <a:srgbClr val="FFFF00"/>
                </a:solidFill>
              </a:rPr>
            </a:br>
            <a:endParaRPr lang="ru-RU" sz="4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sz="4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sz="44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sz="4400" dirty="0" smtClean="0">
                <a:solidFill>
                  <a:srgbClr val="FFFF00"/>
                </a:solidFill>
              </a:rPr>
              <a:t>ХОТИТЕ ЛИ ВЫ – НЕ ХОТИТЕ ЛИ ВЫ, </a:t>
            </a:r>
            <a:br>
              <a:rPr lang="ru-RU" sz="4400" dirty="0" smtClean="0">
                <a:solidFill>
                  <a:srgbClr val="FFFF00"/>
                </a:solidFill>
              </a:rPr>
            </a:br>
            <a:r>
              <a:rPr lang="ru-RU" sz="4400" dirty="0" smtClean="0">
                <a:solidFill>
                  <a:srgbClr val="FFFF00"/>
                </a:solidFill>
              </a:rPr>
              <a:t>НО ДЕЛО, ТОВАРИЩИ, В ТОМ, </a:t>
            </a:r>
            <a:br>
              <a:rPr lang="ru-RU" sz="4400" dirty="0" smtClean="0">
                <a:solidFill>
                  <a:srgbClr val="FFFF00"/>
                </a:solidFill>
              </a:rPr>
            </a:br>
            <a:r>
              <a:rPr lang="ru-RU" sz="4400" dirty="0" smtClean="0">
                <a:solidFill>
                  <a:srgbClr val="FFFF00"/>
                </a:solidFill>
              </a:rPr>
              <a:t>ЧТО ПРЕЖДЕ ВСЕГО – МЫ - РОДИТЕЛИ!</a:t>
            </a:r>
            <a:br>
              <a:rPr lang="ru-RU" sz="4400" dirty="0" smtClean="0">
                <a:solidFill>
                  <a:srgbClr val="FFFF00"/>
                </a:solidFill>
              </a:rPr>
            </a:br>
            <a:r>
              <a:rPr lang="ru-RU" sz="4400" dirty="0" smtClean="0">
                <a:solidFill>
                  <a:srgbClr val="FFFF00"/>
                </a:solidFill>
              </a:rPr>
              <a:t>…А ВСЁ ОСТАЛЬНОЕ – ПОТОМ!</a:t>
            </a:r>
            <a:br>
              <a:rPr lang="ru-RU" sz="4400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 smtClean="0">
              <a:solidFill>
                <a:srgbClr val="FFFF00"/>
              </a:solidFill>
            </a:endParaRPr>
          </a:p>
          <a:p>
            <a:r>
              <a:rPr lang="ru-RU" b="1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Потом – астрономы, потом – агрономы,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Пилоты, актеры, врачи и шахтеры…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Но прежде всего – мы – родители!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А всё остальное – потом !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Человечек - зашагал отважно…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Вот он – книжку первую листает…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КЕМ ОН СТАНЕТ – ЭТО ОЧЕНЬ ВАЖНО!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НО ЕЩЕ ВАЖНЕЙ – КАКИМ ОН СТАНЕТ!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Разберемся в этом сложном деле?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Солнце доброе – найдем за тучей?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ОТ ТОГО, КАКИМИ БУДУТ ДЕТИ –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ЦЕЛИКОМ ЗАВИСИТ МИР ГРЯДУЩИЙ!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АЛЁНА\к родительскому собр\roditely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8657686" cy="5943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Любовь понимается как 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умение слушать и слышать своего ребенка, 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умение вовремя указать ему где добро, где зло, 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разделять вместе с ним его страхи, боязни, 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вовремя поддержать, 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дать почувствовать ребенку, что он по-настоящему нужен своим родителям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000" y="762000"/>
            <a:ext cx="838200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rgbClr val="FF0000"/>
                </a:solidFill>
              </a:rPr>
              <a:t>Требовательность родителей  к себе </a:t>
            </a:r>
          </a:p>
          <a:p>
            <a:pPr algn="ctr"/>
            <a:r>
              <a:rPr lang="ru-RU" sz="4400" b="1" spc="50" dirty="0" smtClean="0">
                <a:ln w="11430"/>
                <a:solidFill>
                  <a:srgbClr val="FF0000"/>
                </a:solidFill>
              </a:rPr>
              <a:t>должна быть выше требований к ребёнку – </a:t>
            </a:r>
          </a:p>
          <a:p>
            <a:pPr algn="ctr"/>
            <a:r>
              <a:rPr lang="ru-RU" sz="4400" b="1" spc="50" dirty="0" smtClean="0">
                <a:ln w="11430"/>
                <a:solidFill>
                  <a:srgbClr val="FF0000"/>
                </a:solidFill>
              </a:rPr>
              <a:t>это основа родительского авторитета.</a:t>
            </a:r>
            <a:endParaRPr lang="ru-RU" sz="4400" b="1" spc="50" dirty="0">
              <a:ln w="11430"/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5400" dirty="0" smtClean="0">
                <a:solidFill>
                  <a:srgbClr val="FFFF00"/>
                </a:solidFill>
              </a:rPr>
              <a:t>Семья формирует личность ребенка, определяя для него нравственные нормы, ценностные ориентации и стандарты поведения. 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>
                <a:solidFill>
                  <a:srgbClr val="FFFF00"/>
                </a:solidFill>
              </a:rPr>
              <a:t>СТИЛИ СЕМЕЙНОГО ВОСПИТАНИЯ: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228600" y="1600200"/>
            <a:ext cx="52578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b="1" i="1" dirty="0" smtClean="0">
                <a:solidFill>
                  <a:srgbClr val="FFFF00"/>
                </a:solidFill>
              </a:rPr>
              <a:t>1.</a:t>
            </a:r>
            <a:r>
              <a:rPr lang="ru-RU" sz="2400" b="1" i="1" dirty="0" smtClean="0">
                <a:solidFill>
                  <a:srgbClr val="FFFF00"/>
                </a:solidFill>
              </a:rPr>
              <a:t>Авторитетный стиль </a:t>
            </a:r>
            <a:endParaRPr lang="ru-RU" sz="2000" dirty="0" smtClean="0">
              <a:solidFill>
                <a:srgbClr val="FFFF00"/>
              </a:solidFill>
            </a:endParaRPr>
          </a:p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Твердый контроль за детьми и в тоже время поощрение общения и обсуждения в кругу семьи правил поведения, установленных для ребенка. 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Решения и действия родителей не кажутся произвольными или несправедливыми для детей, и потому они соглашаются с ними.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 Таким образом, высокий уровень контроля сочетается с теплыми отношениями в семье</a:t>
            </a: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6" name="Picture 2" descr="C:\Documents and Settings\1\Рабочий стол\папа.bm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59949" y="1600200"/>
            <a:ext cx="2415101" cy="452596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2.</a:t>
            </a:r>
            <a:r>
              <a:rPr lang="ru-RU" b="1" i="1" dirty="0" smtClean="0"/>
              <a:t> </a:t>
            </a:r>
            <a:r>
              <a:rPr lang="ru-RU" sz="3200" b="1" i="1" dirty="0" smtClean="0">
                <a:solidFill>
                  <a:srgbClr val="FFFF00"/>
                </a:solidFill>
              </a:rPr>
              <a:t>Авторитарный стиль 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высокий уровень контроля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 холодные отношения с детьми.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 Родители закрыты для постоянного общения с детьми;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 устанавливают жесткие требования и правила, не допускают их обсуждения; 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позволяют детям лишь в незначительной степени быть независимыми от них. 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Дети, как правило, замкнуты, боязливы или угрюмы, непритязательны и раздражительны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3.Либеральный стиль 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почти полное отсутствие контроля за детьми при добрых, сердечных отношениях с ними. Многие либеральные родители так увлекаются «безусловной любовью», что перестают выполнять непосредственно родительские функции, в частности, устанавливать запреты для своих детей.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Дети либеральных родителей склонны потакать своим слабостям, импульсивны и нередко не умеют вести себя на людях.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/>
          <a:lstStyle/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4</a:t>
            </a:r>
            <a:r>
              <a:rPr lang="ru-RU" sz="3200" b="1" i="1" dirty="0" smtClean="0">
                <a:solidFill>
                  <a:srgbClr val="FFFF00"/>
                </a:solidFill>
              </a:rPr>
              <a:t>. Индифферентный стиль 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низкий контроль над поведением детей  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отсутствием теплоты и сердечности в отношениях с ними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 не   устанавливают ограничений для своих детей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>
                <a:solidFill>
                  <a:srgbClr val="FFFF00"/>
                </a:solidFill>
              </a:rPr>
              <a:t>Оптимальная родительская позиция отвечает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FFFF00"/>
                </a:solidFill>
              </a:rPr>
              <a:t>требованиям адекватности, гибкости и </a:t>
            </a:r>
          </a:p>
          <a:p>
            <a:pPr algn="ctr">
              <a:buNone/>
            </a:pPr>
            <a:r>
              <a:rPr lang="ru-RU" sz="3200" dirty="0" err="1" smtClean="0">
                <a:solidFill>
                  <a:srgbClr val="FFFF00"/>
                </a:solidFill>
              </a:rPr>
              <a:t>прогностичности</a:t>
            </a:r>
            <a:r>
              <a:rPr lang="ru-RU" sz="32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r>
              <a:rPr lang="ru-RU" b="1" i="1" dirty="0" smtClean="0">
                <a:solidFill>
                  <a:srgbClr val="FFFF00"/>
                </a:solidFill>
              </a:rPr>
              <a:t>Адекватность родительской позиции </a:t>
            </a:r>
            <a:r>
              <a:rPr lang="ru-RU" dirty="0" smtClean="0">
                <a:solidFill>
                  <a:srgbClr val="FFFF00"/>
                </a:solidFill>
              </a:rPr>
              <a:t>может быть определена как умение родителей видеть и понимать индивидуальность своего ребенка, замечать происходящее в его душевном мире изменения.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385</TotalTime>
  <Words>574</Words>
  <Application>Microsoft Office PowerPoint</Application>
  <PresentationFormat>Экран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Апекс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  СТИЛИ СЕМЕЙНОГО ВОСПИТАНИЯ: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Альбина</dc:creator>
  <cp:lastModifiedBy>HP</cp:lastModifiedBy>
  <cp:revision>58</cp:revision>
  <dcterms:modified xsi:type="dcterms:W3CDTF">2024-12-10T18:39:33Z</dcterms:modified>
</cp:coreProperties>
</file>