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92" r:id="rId3"/>
    <p:sldId id="259" r:id="rId4"/>
    <p:sldId id="260" r:id="rId5"/>
    <p:sldId id="261" r:id="rId6"/>
    <p:sldId id="262" r:id="rId7"/>
    <p:sldId id="266" r:id="rId8"/>
    <p:sldId id="267" r:id="rId9"/>
    <p:sldId id="279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57" r:id="rId33"/>
    <p:sldId id="291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907" autoAdjust="0"/>
  </p:normalViewPr>
  <p:slideViewPr>
    <p:cSldViewPr>
      <p:cViewPr>
        <p:scale>
          <a:sx n="76" d="100"/>
          <a:sy n="76" d="100"/>
        </p:scale>
        <p:origin x="-1206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6.gif"/><Relationship Id="rId1" Type="http://schemas.openxmlformats.org/officeDocument/2006/relationships/image" Target="../media/image39.gif"/><Relationship Id="rId5" Type="http://schemas.openxmlformats.org/officeDocument/2006/relationships/image" Target="../media/image17.jpeg"/><Relationship Id="rId4" Type="http://schemas.openxmlformats.org/officeDocument/2006/relationships/image" Target="../media/image2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6.gif"/><Relationship Id="rId1" Type="http://schemas.openxmlformats.org/officeDocument/2006/relationships/image" Target="../media/image39.gif"/><Relationship Id="rId5" Type="http://schemas.openxmlformats.org/officeDocument/2006/relationships/image" Target="../media/image17.jpeg"/><Relationship Id="rId4" Type="http://schemas.openxmlformats.org/officeDocument/2006/relationships/image" Target="../media/image2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3FE1DC-5FE0-46B8-9FC3-2F6E238DD27B}" type="doc">
      <dgm:prSet loTypeId="urn:microsoft.com/office/officeart/2005/8/layout/pList1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B69D5B0-FC94-42FA-9E89-89CED9253813}">
      <dgm:prSet phldrT="[Текст]" custT="1"/>
      <dgm:spPr/>
      <dgm:t>
        <a:bodyPr/>
        <a:lstStyle/>
        <a:p>
          <a:r>
            <a:rPr lang="ru-RU" sz="100" dirty="0" smtClean="0"/>
            <a:t>1</a:t>
          </a:r>
        </a:p>
        <a:p>
          <a:endParaRPr lang="ru-RU" sz="100" dirty="0"/>
        </a:p>
      </dgm:t>
    </dgm:pt>
    <dgm:pt modelId="{3CC8FA14-51B0-4FD0-86F2-1269E2CBA55C}" type="parTrans" cxnId="{4E99953B-CDB0-4179-8BBC-B86A519595C2}">
      <dgm:prSet/>
      <dgm:spPr/>
      <dgm:t>
        <a:bodyPr/>
        <a:lstStyle/>
        <a:p>
          <a:endParaRPr lang="ru-RU"/>
        </a:p>
      </dgm:t>
    </dgm:pt>
    <dgm:pt modelId="{00A7D1B2-7DB7-4BD0-9F78-A05E8E7D0839}" type="sibTrans" cxnId="{4E99953B-CDB0-4179-8BBC-B86A519595C2}">
      <dgm:prSet/>
      <dgm:spPr/>
      <dgm:t>
        <a:bodyPr/>
        <a:lstStyle/>
        <a:p>
          <a:endParaRPr lang="ru-RU"/>
        </a:p>
      </dgm:t>
    </dgm:pt>
    <dgm:pt modelId="{518B79A2-8DC5-42DD-BEE1-2C15BF69E709}">
      <dgm:prSet phldrT="[Текст]" phldr="1" custT="1"/>
      <dgm:spPr/>
      <dgm:t>
        <a:bodyPr/>
        <a:lstStyle/>
        <a:p>
          <a:endParaRPr lang="ru-RU" sz="100" dirty="0"/>
        </a:p>
      </dgm:t>
    </dgm:pt>
    <dgm:pt modelId="{B4BB37B1-22EE-4A6C-97BE-F56DD0F2D983}" type="sibTrans" cxnId="{BBEC5EF8-107D-4F6D-8E20-C3D055CD5E0E}">
      <dgm:prSet/>
      <dgm:spPr/>
      <dgm:t>
        <a:bodyPr/>
        <a:lstStyle/>
        <a:p>
          <a:endParaRPr lang="ru-RU"/>
        </a:p>
      </dgm:t>
    </dgm:pt>
    <dgm:pt modelId="{FA4EC0BA-C2AC-40F5-B1EA-5E1292A8CBC5}" type="parTrans" cxnId="{BBEC5EF8-107D-4F6D-8E20-C3D055CD5E0E}">
      <dgm:prSet/>
      <dgm:spPr/>
      <dgm:t>
        <a:bodyPr/>
        <a:lstStyle/>
        <a:p>
          <a:endParaRPr lang="ru-RU"/>
        </a:p>
      </dgm:t>
    </dgm:pt>
    <dgm:pt modelId="{2BF70103-4D6B-4311-A254-767E4F198C02}">
      <dgm:prSet phldrT="[Текст]" phldr="1" custT="1"/>
      <dgm:spPr/>
      <dgm:t>
        <a:bodyPr/>
        <a:lstStyle/>
        <a:p>
          <a:endParaRPr lang="ru-RU" sz="100" dirty="0"/>
        </a:p>
      </dgm:t>
    </dgm:pt>
    <dgm:pt modelId="{36A788E6-156C-440E-BBE4-45B31F1325B3}" type="sibTrans" cxnId="{8A3809B6-CD77-42A6-995A-9EAF97CCE1B1}">
      <dgm:prSet/>
      <dgm:spPr/>
      <dgm:t>
        <a:bodyPr/>
        <a:lstStyle/>
        <a:p>
          <a:endParaRPr lang="ru-RU"/>
        </a:p>
      </dgm:t>
    </dgm:pt>
    <dgm:pt modelId="{647739D5-57E5-4FA3-9BE7-76030127075D}" type="parTrans" cxnId="{8A3809B6-CD77-42A6-995A-9EAF97CCE1B1}">
      <dgm:prSet/>
      <dgm:spPr/>
      <dgm:t>
        <a:bodyPr/>
        <a:lstStyle/>
        <a:p>
          <a:endParaRPr lang="ru-RU"/>
        </a:p>
      </dgm:t>
    </dgm:pt>
    <dgm:pt modelId="{E9BC0DCF-A54E-401D-B6FB-842F29C419F9}">
      <dgm:prSet phldrT="[Текст]" phldr="1" custT="1"/>
      <dgm:spPr/>
      <dgm:t>
        <a:bodyPr/>
        <a:lstStyle/>
        <a:p>
          <a:endParaRPr lang="ru-RU" sz="100" dirty="0"/>
        </a:p>
      </dgm:t>
    </dgm:pt>
    <dgm:pt modelId="{32D9D97F-185D-49E5-AAD8-8031F53421E0}" type="sibTrans" cxnId="{8D7E8617-1EC3-449D-A269-B47A8D40D7BA}">
      <dgm:prSet/>
      <dgm:spPr/>
      <dgm:t>
        <a:bodyPr/>
        <a:lstStyle/>
        <a:p>
          <a:endParaRPr lang="ru-RU"/>
        </a:p>
      </dgm:t>
    </dgm:pt>
    <dgm:pt modelId="{2EF52974-8DAC-4BBF-8B56-21A6EA02D9BE}" type="parTrans" cxnId="{8D7E8617-1EC3-449D-A269-B47A8D40D7BA}">
      <dgm:prSet/>
      <dgm:spPr/>
      <dgm:t>
        <a:bodyPr/>
        <a:lstStyle/>
        <a:p>
          <a:endParaRPr lang="ru-RU"/>
        </a:p>
      </dgm:t>
    </dgm:pt>
    <dgm:pt modelId="{3A7ADAD3-C36C-462F-A4E4-94D718A0630C}">
      <dgm:prSet phldrT="[Текст]"/>
      <dgm:spPr/>
      <dgm:t>
        <a:bodyPr/>
        <a:lstStyle/>
        <a:p>
          <a:endParaRPr lang="ru-RU" dirty="0"/>
        </a:p>
      </dgm:t>
    </dgm:pt>
    <dgm:pt modelId="{986DE361-FA0B-44CE-9A88-91E1DFA6BA68}" type="parTrans" cxnId="{90E4C575-82DF-451C-927E-42A0880BBF56}">
      <dgm:prSet/>
      <dgm:spPr/>
      <dgm:t>
        <a:bodyPr/>
        <a:lstStyle/>
        <a:p>
          <a:endParaRPr lang="ru-RU"/>
        </a:p>
      </dgm:t>
    </dgm:pt>
    <dgm:pt modelId="{F24FDDC3-CC38-4F19-A059-2F36B18C4CF6}" type="sibTrans" cxnId="{90E4C575-82DF-451C-927E-42A0880BBF56}">
      <dgm:prSet/>
      <dgm:spPr/>
      <dgm:t>
        <a:bodyPr/>
        <a:lstStyle/>
        <a:p>
          <a:endParaRPr lang="ru-RU"/>
        </a:p>
      </dgm:t>
    </dgm:pt>
    <dgm:pt modelId="{9E6F9040-6DF8-4265-B7D9-2058A94A30CB}" type="pres">
      <dgm:prSet presAssocID="{6F3FE1DC-5FE0-46B8-9FC3-2F6E238DD27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83695F-CC6E-4562-9AA8-5EE7C417C4A8}" type="pres">
      <dgm:prSet presAssocID="{EB69D5B0-FC94-42FA-9E89-89CED9253813}" presName="compNode" presStyleCnt="0"/>
      <dgm:spPr/>
    </dgm:pt>
    <dgm:pt modelId="{97FD6583-6C14-4ECA-A30C-68F5338B651F}" type="pres">
      <dgm:prSet presAssocID="{EB69D5B0-FC94-42FA-9E89-89CED9253813}" presName="pictRect" presStyleLbl="node1" presStyleIdx="0" presStyleCnt="5" custScaleY="12900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5814BF3-6A42-4B28-AD54-BFFE0031B7FC}" type="pres">
      <dgm:prSet presAssocID="{EB69D5B0-FC94-42FA-9E89-89CED9253813}" presName="textRect" presStyleLbl="revTx" presStyleIdx="0" presStyleCnt="5" custFlipVert="1" custFlipHor="1" custScaleX="7827" custScaleY="64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898C2B-F204-4AF4-BE22-B1C574DCEC72}" type="pres">
      <dgm:prSet presAssocID="{00A7D1B2-7DB7-4BD0-9F78-A05E8E7D0839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4C6742B-79A4-44A5-9394-751FCCBFFF49}" type="pres">
      <dgm:prSet presAssocID="{E9BC0DCF-A54E-401D-B6FB-842F29C419F9}" presName="compNode" presStyleCnt="0"/>
      <dgm:spPr/>
    </dgm:pt>
    <dgm:pt modelId="{A73137BD-2164-45E1-9415-49F62B064403}" type="pres">
      <dgm:prSet presAssocID="{E9BC0DCF-A54E-401D-B6FB-842F29C419F9}" presName="pictRect" presStyleLbl="node1" presStyleIdx="1" presStyleCnt="5" custScaleY="13074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1A9EC116-B05B-43FA-BB6C-35AFFFCF3B35}" type="pres">
      <dgm:prSet presAssocID="{E9BC0DCF-A54E-401D-B6FB-842F29C419F9}" presName="textRect" presStyleLbl="revTx" presStyleIdx="1" presStyleCnt="5" custFlipVert="1" custScaleX="2351" custScaleY="246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650CF6-4A4B-45EE-BB05-F8105461881B}" type="pres">
      <dgm:prSet presAssocID="{32D9D97F-185D-49E5-AAD8-8031F53421E0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AA48C1D-D376-434A-BD87-15B11F9964DB}" type="pres">
      <dgm:prSet presAssocID="{2BF70103-4D6B-4311-A254-767E4F198C02}" presName="compNode" presStyleCnt="0"/>
      <dgm:spPr/>
    </dgm:pt>
    <dgm:pt modelId="{7F1F0790-3920-4159-9EDE-4FB611D5C189}" type="pres">
      <dgm:prSet presAssocID="{2BF70103-4D6B-4311-A254-767E4F198C02}" presName="pictRect" presStyleLbl="node1" presStyleIdx="2" presStyleCnt="5" custScaleY="13497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B744C573-F62C-4D9E-98C5-81392390A81A}" type="pres">
      <dgm:prSet presAssocID="{2BF70103-4D6B-4311-A254-767E4F198C02}" presName="textRect" presStyleLbl="revTx" presStyleIdx="2" presStyleCnt="5" custFlipVert="1" custScaleX="2212" custScaleY="59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E9FE54-F371-4A0A-879B-E0DFD71154C0}" type="pres">
      <dgm:prSet presAssocID="{36A788E6-156C-440E-BBE4-45B31F1325B3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1D5C261-5634-44B5-A63F-818A1009E3C9}" type="pres">
      <dgm:prSet presAssocID="{518B79A2-8DC5-42DD-BEE1-2C15BF69E709}" presName="compNode" presStyleCnt="0"/>
      <dgm:spPr/>
    </dgm:pt>
    <dgm:pt modelId="{E979BC5F-550B-4C54-8950-120BEDA456C0}" type="pres">
      <dgm:prSet presAssocID="{518B79A2-8DC5-42DD-BEE1-2C15BF69E709}" presName="pictRect" presStyleLbl="node1" presStyleIdx="3" presStyleCnt="5" custScaleY="129331" custLinFactNeighborX="-2055" custLinFactNeighborY="-1032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C8BBBA24-5A06-4786-AD2A-0DE66A852CDC}" type="pres">
      <dgm:prSet presAssocID="{518B79A2-8DC5-42DD-BEE1-2C15BF69E709}" presName="textRect" presStyleLbl="revTx" presStyleIdx="3" presStyleCnt="5" custFlipHor="1" custScaleX="2212" custScaleY="59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0A5080-4ADD-4476-A4BB-35C839218A1D}" type="pres">
      <dgm:prSet presAssocID="{B4BB37B1-22EE-4A6C-97BE-F56DD0F2D983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17686E1-C4C0-4878-9DE8-6521BB6C8589}" type="pres">
      <dgm:prSet presAssocID="{3A7ADAD3-C36C-462F-A4E4-94D718A0630C}" presName="compNode" presStyleCnt="0"/>
      <dgm:spPr/>
    </dgm:pt>
    <dgm:pt modelId="{5BBAE998-F13C-4BAE-8A0F-38EE445C0ECD}" type="pres">
      <dgm:prSet presAssocID="{3A7ADAD3-C36C-462F-A4E4-94D718A0630C}" presName="pictRect" presStyleLbl="node1" presStyleIdx="4" presStyleCnt="5" custScaleX="56862" custScaleY="12707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3228CD39-2421-41D4-87C6-2BCE3D9F6EC1}" type="pres">
      <dgm:prSet presAssocID="{3A7ADAD3-C36C-462F-A4E4-94D718A0630C}" presName="textRect" presStyleLbl="revTx" presStyleIdx="4" presStyleCnt="5" custScaleX="2110" custScaleY="56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E99953B-CDB0-4179-8BBC-B86A519595C2}" srcId="{6F3FE1DC-5FE0-46B8-9FC3-2F6E238DD27B}" destId="{EB69D5B0-FC94-42FA-9E89-89CED9253813}" srcOrd="0" destOrd="0" parTransId="{3CC8FA14-51B0-4FD0-86F2-1269E2CBA55C}" sibTransId="{00A7D1B2-7DB7-4BD0-9F78-A05E8E7D0839}"/>
    <dgm:cxn modelId="{132FD15C-65B6-487B-8850-C66CA785ECB7}" type="presOf" srcId="{00A7D1B2-7DB7-4BD0-9F78-A05E8E7D0839}" destId="{A5898C2B-F204-4AF4-BE22-B1C574DCEC72}" srcOrd="0" destOrd="0" presId="urn:microsoft.com/office/officeart/2005/8/layout/pList1#1"/>
    <dgm:cxn modelId="{A9473269-2D6B-4B38-BF50-1A615D2638B8}" type="presOf" srcId="{3A7ADAD3-C36C-462F-A4E4-94D718A0630C}" destId="{3228CD39-2421-41D4-87C6-2BCE3D9F6EC1}" srcOrd="0" destOrd="0" presId="urn:microsoft.com/office/officeart/2005/8/layout/pList1#1"/>
    <dgm:cxn modelId="{8A3809B6-CD77-42A6-995A-9EAF97CCE1B1}" srcId="{6F3FE1DC-5FE0-46B8-9FC3-2F6E238DD27B}" destId="{2BF70103-4D6B-4311-A254-767E4F198C02}" srcOrd="2" destOrd="0" parTransId="{647739D5-57E5-4FA3-9BE7-76030127075D}" sibTransId="{36A788E6-156C-440E-BBE4-45B31F1325B3}"/>
    <dgm:cxn modelId="{56C031D0-CBE7-4254-BA18-87F639718A03}" type="presOf" srcId="{32D9D97F-185D-49E5-AAD8-8031F53421E0}" destId="{F1650CF6-4A4B-45EE-BB05-F8105461881B}" srcOrd="0" destOrd="0" presId="urn:microsoft.com/office/officeart/2005/8/layout/pList1#1"/>
    <dgm:cxn modelId="{BBEC5EF8-107D-4F6D-8E20-C3D055CD5E0E}" srcId="{6F3FE1DC-5FE0-46B8-9FC3-2F6E238DD27B}" destId="{518B79A2-8DC5-42DD-BEE1-2C15BF69E709}" srcOrd="3" destOrd="0" parTransId="{FA4EC0BA-C2AC-40F5-B1EA-5E1292A8CBC5}" sibTransId="{B4BB37B1-22EE-4A6C-97BE-F56DD0F2D983}"/>
    <dgm:cxn modelId="{A7218A06-0043-4355-B5E9-EF886568B52A}" type="presOf" srcId="{2BF70103-4D6B-4311-A254-767E4F198C02}" destId="{B744C573-F62C-4D9E-98C5-81392390A81A}" srcOrd="0" destOrd="0" presId="urn:microsoft.com/office/officeart/2005/8/layout/pList1#1"/>
    <dgm:cxn modelId="{D8E42D4D-882E-463A-B933-2822025D0651}" type="presOf" srcId="{6F3FE1DC-5FE0-46B8-9FC3-2F6E238DD27B}" destId="{9E6F9040-6DF8-4265-B7D9-2058A94A30CB}" srcOrd="0" destOrd="0" presId="urn:microsoft.com/office/officeart/2005/8/layout/pList1#1"/>
    <dgm:cxn modelId="{8D7E8617-1EC3-449D-A269-B47A8D40D7BA}" srcId="{6F3FE1DC-5FE0-46B8-9FC3-2F6E238DD27B}" destId="{E9BC0DCF-A54E-401D-B6FB-842F29C419F9}" srcOrd="1" destOrd="0" parTransId="{2EF52974-8DAC-4BBF-8B56-21A6EA02D9BE}" sibTransId="{32D9D97F-185D-49E5-AAD8-8031F53421E0}"/>
    <dgm:cxn modelId="{6EB26F52-0BE0-4E71-B112-FA622F8C46A6}" type="presOf" srcId="{E9BC0DCF-A54E-401D-B6FB-842F29C419F9}" destId="{1A9EC116-B05B-43FA-BB6C-35AFFFCF3B35}" srcOrd="0" destOrd="0" presId="urn:microsoft.com/office/officeart/2005/8/layout/pList1#1"/>
    <dgm:cxn modelId="{1B914E81-D13F-48D0-927B-5BC4768DD6B6}" type="presOf" srcId="{36A788E6-156C-440E-BBE4-45B31F1325B3}" destId="{6BE9FE54-F371-4A0A-879B-E0DFD71154C0}" srcOrd="0" destOrd="0" presId="urn:microsoft.com/office/officeart/2005/8/layout/pList1#1"/>
    <dgm:cxn modelId="{0BDB143F-DF2F-4D3D-BCB4-B1817E82D3A8}" type="presOf" srcId="{518B79A2-8DC5-42DD-BEE1-2C15BF69E709}" destId="{C8BBBA24-5A06-4786-AD2A-0DE66A852CDC}" srcOrd="0" destOrd="0" presId="urn:microsoft.com/office/officeart/2005/8/layout/pList1#1"/>
    <dgm:cxn modelId="{A4D6A609-28B4-4E19-A346-41DA01D08D73}" type="presOf" srcId="{B4BB37B1-22EE-4A6C-97BE-F56DD0F2D983}" destId="{100A5080-4ADD-4476-A4BB-35C839218A1D}" srcOrd="0" destOrd="0" presId="urn:microsoft.com/office/officeart/2005/8/layout/pList1#1"/>
    <dgm:cxn modelId="{E95D7D3C-166F-4FAA-9557-0DADE3BB7479}" type="presOf" srcId="{EB69D5B0-FC94-42FA-9E89-89CED9253813}" destId="{35814BF3-6A42-4B28-AD54-BFFE0031B7FC}" srcOrd="0" destOrd="0" presId="urn:microsoft.com/office/officeart/2005/8/layout/pList1#1"/>
    <dgm:cxn modelId="{90E4C575-82DF-451C-927E-42A0880BBF56}" srcId="{6F3FE1DC-5FE0-46B8-9FC3-2F6E238DD27B}" destId="{3A7ADAD3-C36C-462F-A4E4-94D718A0630C}" srcOrd="4" destOrd="0" parTransId="{986DE361-FA0B-44CE-9A88-91E1DFA6BA68}" sibTransId="{F24FDDC3-CC38-4F19-A059-2F36B18C4CF6}"/>
    <dgm:cxn modelId="{43111730-7B74-4599-8185-C3A69E01593F}" type="presParOf" srcId="{9E6F9040-6DF8-4265-B7D9-2058A94A30CB}" destId="{5683695F-CC6E-4562-9AA8-5EE7C417C4A8}" srcOrd="0" destOrd="0" presId="urn:microsoft.com/office/officeart/2005/8/layout/pList1#1"/>
    <dgm:cxn modelId="{DB95BD47-032D-441F-8805-97816D746854}" type="presParOf" srcId="{5683695F-CC6E-4562-9AA8-5EE7C417C4A8}" destId="{97FD6583-6C14-4ECA-A30C-68F5338B651F}" srcOrd="0" destOrd="0" presId="urn:microsoft.com/office/officeart/2005/8/layout/pList1#1"/>
    <dgm:cxn modelId="{75E98A63-BA9E-4748-9001-0E84088AB507}" type="presParOf" srcId="{5683695F-CC6E-4562-9AA8-5EE7C417C4A8}" destId="{35814BF3-6A42-4B28-AD54-BFFE0031B7FC}" srcOrd="1" destOrd="0" presId="urn:microsoft.com/office/officeart/2005/8/layout/pList1#1"/>
    <dgm:cxn modelId="{7AD6DE5B-EFC7-4912-B2D5-4EDB6553A1F3}" type="presParOf" srcId="{9E6F9040-6DF8-4265-B7D9-2058A94A30CB}" destId="{A5898C2B-F204-4AF4-BE22-B1C574DCEC72}" srcOrd="1" destOrd="0" presId="urn:microsoft.com/office/officeart/2005/8/layout/pList1#1"/>
    <dgm:cxn modelId="{AC09B9CF-74F6-4D32-8983-60A5112400B5}" type="presParOf" srcId="{9E6F9040-6DF8-4265-B7D9-2058A94A30CB}" destId="{54C6742B-79A4-44A5-9394-751FCCBFFF49}" srcOrd="2" destOrd="0" presId="urn:microsoft.com/office/officeart/2005/8/layout/pList1#1"/>
    <dgm:cxn modelId="{6B2ED2F4-812E-40EC-B385-0AC81FC38FFF}" type="presParOf" srcId="{54C6742B-79A4-44A5-9394-751FCCBFFF49}" destId="{A73137BD-2164-45E1-9415-49F62B064403}" srcOrd="0" destOrd="0" presId="urn:microsoft.com/office/officeart/2005/8/layout/pList1#1"/>
    <dgm:cxn modelId="{2E24A65A-CB49-4F2F-8474-C633B3719CBC}" type="presParOf" srcId="{54C6742B-79A4-44A5-9394-751FCCBFFF49}" destId="{1A9EC116-B05B-43FA-BB6C-35AFFFCF3B35}" srcOrd="1" destOrd="0" presId="urn:microsoft.com/office/officeart/2005/8/layout/pList1#1"/>
    <dgm:cxn modelId="{659624F9-0675-4F6B-B7EF-20C74A7BE391}" type="presParOf" srcId="{9E6F9040-6DF8-4265-B7D9-2058A94A30CB}" destId="{F1650CF6-4A4B-45EE-BB05-F8105461881B}" srcOrd="3" destOrd="0" presId="urn:microsoft.com/office/officeart/2005/8/layout/pList1#1"/>
    <dgm:cxn modelId="{3CB1EE03-DA04-4C0A-B7F7-0C43B974B491}" type="presParOf" srcId="{9E6F9040-6DF8-4265-B7D9-2058A94A30CB}" destId="{5AA48C1D-D376-434A-BD87-15B11F9964DB}" srcOrd="4" destOrd="0" presId="urn:microsoft.com/office/officeart/2005/8/layout/pList1#1"/>
    <dgm:cxn modelId="{39426E66-3772-4370-826B-F3635C4CF22A}" type="presParOf" srcId="{5AA48C1D-D376-434A-BD87-15B11F9964DB}" destId="{7F1F0790-3920-4159-9EDE-4FB611D5C189}" srcOrd="0" destOrd="0" presId="urn:microsoft.com/office/officeart/2005/8/layout/pList1#1"/>
    <dgm:cxn modelId="{3BCD16A3-5A79-48D4-93DB-A084CADC9B9D}" type="presParOf" srcId="{5AA48C1D-D376-434A-BD87-15B11F9964DB}" destId="{B744C573-F62C-4D9E-98C5-81392390A81A}" srcOrd="1" destOrd="0" presId="urn:microsoft.com/office/officeart/2005/8/layout/pList1#1"/>
    <dgm:cxn modelId="{FAA2F352-CC71-4F21-BD56-ED1FC535E217}" type="presParOf" srcId="{9E6F9040-6DF8-4265-B7D9-2058A94A30CB}" destId="{6BE9FE54-F371-4A0A-879B-E0DFD71154C0}" srcOrd="5" destOrd="0" presId="urn:microsoft.com/office/officeart/2005/8/layout/pList1#1"/>
    <dgm:cxn modelId="{BB822F5D-0967-41A2-80C3-7CAE0B6F4DEB}" type="presParOf" srcId="{9E6F9040-6DF8-4265-B7D9-2058A94A30CB}" destId="{11D5C261-5634-44B5-A63F-818A1009E3C9}" srcOrd="6" destOrd="0" presId="urn:microsoft.com/office/officeart/2005/8/layout/pList1#1"/>
    <dgm:cxn modelId="{8EBF2BBA-37FD-4672-B6A2-6DB3F0398E0C}" type="presParOf" srcId="{11D5C261-5634-44B5-A63F-818A1009E3C9}" destId="{E979BC5F-550B-4C54-8950-120BEDA456C0}" srcOrd="0" destOrd="0" presId="urn:microsoft.com/office/officeart/2005/8/layout/pList1#1"/>
    <dgm:cxn modelId="{3718DB74-ED04-4053-B309-4E81991D82F3}" type="presParOf" srcId="{11D5C261-5634-44B5-A63F-818A1009E3C9}" destId="{C8BBBA24-5A06-4786-AD2A-0DE66A852CDC}" srcOrd="1" destOrd="0" presId="urn:microsoft.com/office/officeart/2005/8/layout/pList1#1"/>
    <dgm:cxn modelId="{AAD2113D-1301-41FB-B9B3-1BA1140FA5E1}" type="presParOf" srcId="{9E6F9040-6DF8-4265-B7D9-2058A94A30CB}" destId="{100A5080-4ADD-4476-A4BB-35C839218A1D}" srcOrd="7" destOrd="0" presId="urn:microsoft.com/office/officeart/2005/8/layout/pList1#1"/>
    <dgm:cxn modelId="{E3AA5086-A67F-41B0-9265-10C4037C1549}" type="presParOf" srcId="{9E6F9040-6DF8-4265-B7D9-2058A94A30CB}" destId="{817686E1-C4C0-4878-9DE8-6521BB6C8589}" srcOrd="8" destOrd="0" presId="urn:microsoft.com/office/officeart/2005/8/layout/pList1#1"/>
    <dgm:cxn modelId="{20D62552-B61A-4FD1-AFB9-2A59F620DF66}" type="presParOf" srcId="{817686E1-C4C0-4878-9DE8-6521BB6C8589}" destId="{5BBAE998-F13C-4BAE-8A0F-38EE445C0ECD}" srcOrd="0" destOrd="0" presId="urn:microsoft.com/office/officeart/2005/8/layout/pList1#1"/>
    <dgm:cxn modelId="{76574E5C-EF2D-482F-AE93-0EF0C7FA3760}" type="presParOf" srcId="{817686E1-C4C0-4878-9DE8-6521BB6C8589}" destId="{3228CD39-2421-41D4-87C6-2BCE3D9F6EC1}" srcOrd="1" destOrd="0" presId="urn:microsoft.com/office/officeart/2005/8/layout/pList1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FD6583-6C14-4ECA-A30C-68F5338B651F}">
      <dsp:nvSpPr>
        <dsp:cNvPr id="0" name=""/>
        <dsp:cNvSpPr/>
      </dsp:nvSpPr>
      <dsp:spPr>
        <a:xfrm>
          <a:off x="868326" y="42763"/>
          <a:ext cx="2084553" cy="1852786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814BF3-6A42-4B28-AD54-BFFE0031B7FC}">
      <dsp:nvSpPr>
        <dsp:cNvPr id="0" name=""/>
        <dsp:cNvSpPr/>
      </dsp:nvSpPr>
      <dsp:spPr>
        <a:xfrm flipH="1" flipV="1">
          <a:off x="1829024" y="2048889"/>
          <a:ext cx="163157" cy="50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" tIns="7112" rIns="7112" bIns="0" numCol="1" spcCol="1270" anchor="t" anchorCtr="0">
          <a:noAutofit/>
        </a:bodyPr>
        <a:lstStyle/>
        <a:p>
          <a:pPr lvl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" kern="1200" dirty="0" smtClean="0"/>
            <a:t>1</a:t>
          </a:r>
        </a:p>
        <a:p>
          <a:pPr lvl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" kern="1200" dirty="0"/>
        </a:p>
      </dsp:txBody>
      <dsp:txXfrm rot="10800000">
        <a:off x="1829024" y="2048889"/>
        <a:ext cx="163157" cy="50160"/>
      </dsp:txXfrm>
    </dsp:sp>
    <dsp:sp modelId="{A73137BD-2164-45E1-9415-49F62B064403}">
      <dsp:nvSpPr>
        <dsp:cNvPr id="0" name=""/>
        <dsp:cNvSpPr/>
      </dsp:nvSpPr>
      <dsp:spPr>
        <a:xfrm>
          <a:off x="3161423" y="1350"/>
          <a:ext cx="2084553" cy="1877848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9EC116-B05B-43FA-BB6C-35AFFFCF3B35}">
      <dsp:nvSpPr>
        <dsp:cNvPr id="0" name=""/>
        <dsp:cNvSpPr/>
      </dsp:nvSpPr>
      <dsp:spPr>
        <a:xfrm flipV="1">
          <a:off x="4179196" y="1949712"/>
          <a:ext cx="49007" cy="1907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" tIns="7112" rIns="7112" bIns="0" numCol="1" spcCol="1270" anchor="t" anchorCtr="0">
          <a:noAutofit/>
        </a:bodyPr>
        <a:lstStyle/>
        <a:p>
          <a:pPr lvl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" kern="1200" dirty="0"/>
        </a:p>
      </dsp:txBody>
      <dsp:txXfrm rot="10800000">
        <a:off x="4179196" y="1949712"/>
        <a:ext cx="49007" cy="190751"/>
      </dsp:txXfrm>
    </dsp:sp>
    <dsp:sp modelId="{7F1F0790-3920-4159-9EDE-4FB611D5C189}">
      <dsp:nvSpPr>
        <dsp:cNvPr id="0" name=""/>
        <dsp:cNvSpPr/>
      </dsp:nvSpPr>
      <dsp:spPr>
        <a:xfrm>
          <a:off x="5454519" y="22329"/>
          <a:ext cx="2084553" cy="1938573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44C573-F62C-4D9E-98C5-81392390A81A}">
      <dsp:nvSpPr>
        <dsp:cNvPr id="0" name=""/>
        <dsp:cNvSpPr/>
      </dsp:nvSpPr>
      <dsp:spPr>
        <a:xfrm flipV="1">
          <a:off x="6473741" y="2073376"/>
          <a:ext cx="46110" cy="461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" tIns="7112" rIns="7112" bIns="0" numCol="1" spcCol="1270" anchor="t" anchorCtr="0">
          <a:noAutofit/>
        </a:bodyPr>
        <a:lstStyle/>
        <a:p>
          <a:pPr lvl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" kern="1200" dirty="0"/>
        </a:p>
      </dsp:txBody>
      <dsp:txXfrm rot="10800000">
        <a:off x="6473741" y="2073376"/>
        <a:ext cx="46110" cy="46108"/>
      </dsp:txXfrm>
    </dsp:sp>
    <dsp:sp modelId="{E979BC5F-550B-4C54-8950-120BEDA456C0}">
      <dsp:nvSpPr>
        <dsp:cNvPr id="0" name=""/>
        <dsp:cNvSpPr/>
      </dsp:nvSpPr>
      <dsp:spPr>
        <a:xfrm>
          <a:off x="2421654" y="2334097"/>
          <a:ext cx="2084553" cy="1857525"/>
        </a:xfrm>
        <a:prstGeom prst="round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BBBA24-5A06-4786-AD2A-0DE66A852CDC}">
      <dsp:nvSpPr>
        <dsp:cNvPr id="0" name=""/>
        <dsp:cNvSpPr/>
      </dsp:nvSpPr>
      <dsp:spPr>
        <a:xfrm flipH="1">
          <a:off x="3483713" y="4359441"/>
          <a:ext cx="46110" cy="461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" tIns="7112" rIns="7112" bIns="0" numCol="1" spcCol="1270" anchor="t" anchorCtr="0">
          <a:noAutofit/>
        </a:bodyPr>
        <a:lstStyle/>
        <a:p>
          <a:pPr lvl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" kern="1200" dirty="0"/>
        </a:p>
      </dsp:txBody>
      <dsp:txXfrm>
        <a:off x="3483713" y="4359441"/>
        <a:ext cx="46110" cy="46108"/>
      </dsp:txXfrm>
    </dsp:sp>
    <dsp:sp modelId="{5BBAE998-F13C-4BAE-8A0F-38EE445C0ECD}">
      <dsp:nvSpPr>
        <dsp:cNvPr id="0" name=""/>
        <dsp:cNvSpPr/>
      </dsp:nvSpPr>
      <dsp:spPr>
        <a:xfrm>
          <a:off x="4757588" y="2357553"/>
          <a:ext cx="1185318" cy="1825123"/>
        </a:xfrm>
        <a:prstGeom prst="roundRect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28CD39-2421-41D4-87C6-2BCE3D9F6EC1}">
      <dsp:nvSpPr>
        <dsp:cNvPr id="0" name=""/>
        <dsp:cNvSpPr/>
      </dsp:nvSpPr>
      <dsp:spPr>
        <a:xfrm>
          <a:off x="5328256" y="4352941"/>
          <a:ext cx="43984" cy="439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0" numCol="1" spcCol="1270" anchor="t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5328256" y="4352941"/>
        <a:ext cx="43984" cy="439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#1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2DE351B-D981-40B3-9857-C4DF178C4D5F}" type="datetimeFigureOut">
              <a:rPr lang="ru-RU" smtClean="0"/>
              <a:pPr/>
              <a:t>15.03.2024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2782E06-E888-422C-A631-483CCB82DF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E351B-D981-40B3-9857-C4DF178C4D5F}" type="datetimeFigureOut">
              <a:rPr lang="ru-RU" smtClean="0"/>
              <a:pPr/>
              <a:t>15.03.2024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82E06-E888-422C-A631-483CCB82DF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E351B-D981-40B3-9857-C4DF178C4D5F}" type="datetimeFigureOut">
              <a:rPr lang="ru-RU" smtClean="0"/>
              <a:pPr/>
              <a:t>15.03.2024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2782E06-E888-422C-A631-483CCB82DF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E351B-D981-40B3-9857-C4DF178C4D5F}" type="datetimeFigureOut">
              <a:rPr lang="ru-RU" smtClean="0"/>
              <a:pPr/>
              <a:t>15.03.2024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82E06-E888-422C-A631-483CCB82DF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DE351B-D981-40B3-9857-C4DF178C4D5F}" type="datetimeFigureOut">
              <a:rPr lang="ru-RU" smtClean="0"/>
              <a:pPr/>
              <a:t>15.03.2024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2782E06-E888-422C-A631-483CCB82DF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E351B-D981-40B3-9857-C4DF178C4D5F}" type="datetimeFigureOut">
              <a:rPr lang="ru-RU" smtClean="0"/>
              <a:pPr/>
              <a:t>15.03.2024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82E06-E888-422C-A631-483CCB82DF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E351B-D981-40B3-9857-C4DF178C4D5F}" type="datetimeFigureOut">
              <a:rPr lang="ru-RU" smtClean="0"/>
              <a:pPr/>
              <a:t>15.03.2024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82E06-E888-422C-A631-483CCB82DF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E351B-D981-40B3-9857-C4DF178C4D5F}" type="datetimeFigureOut">
              <a:rPr lang="ru-RU" smtClean="0"/>
              <a:pPr/>
              <a:t>15.03.2024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82E06-E888-422C-A631-483CCB82DF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E351B-D981-40B3-9857-C4DF178C4D5F}" type="datetimeFigureOut">
              <a:rPr lang="ru-RU" smtClean="0"/>
              <a:pPr/>
              <a:t>15.03.2024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82E06-E888-422C-A631-483CCB82DF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E351B-D981-40B3-9857-C4DF178C4D5F}" type="datetimeFigureOut">
              <a:rPr lang="ru-RU" smtClean="0"/>
              <a:pPr/>
              <a:t>15.03.2024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2782E06-E888-422C-A631-483CCB82DF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E351B-D981-40B3-9857-C4DF178C4D5F}" type="datetimeFigureOut">
              <a:rPr lang="ru-RU" smtClean="0"/>
              <a:pPr/>
              <a:t>15.03.2024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82E06-E888-422C-A631-483CCB82DF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72DE351B-D981-40B3-9857-C4DF178C4D5F}" type="datetimeFigureOut">
              <a:rPr lang="ru-RU" smtClean="0"/>
              <a:pPr/>
              <a:t>15.03.2024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82782E06-E888-422C-A631-483CCB82DF0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2819400"/>
            <a:ext cx="8193800" cy="3109930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Правила перехода дороги.</a:t>
            </a:r>
          </a:p>
          <a:p>
            <a:pPr algn="ctr"/>
            <a:endParaRPr lang="ru-RU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6324600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Пешеходный переход (подземный, наземный -  «зебра»)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esheho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2000240"/>
            <a:ext cx="6377151" cy="4464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675266"/>
          </a:xfrm>
        </p:spPr>
        <p:txBody>
          <a:bodyPr>
            <a:noAutofit/>
          </a:bodyPr>
          <a:lstStyle/>
          <a:p>
            <a:pPr marL="0" algn="ctr">
              <a:spcBef>
                <a:spcPts val="0"/>
              </a:spcBef>
              <a:buClr>
                <a:schemeClr val="accent1"/>
              </a:buClr>
              <a:buSzPct val="70000"/>
            </a:pPr>
            <a:r>
              <a:rPr lang="ru-RU" sz="2400" b="1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Пользуясь наземным пешеходным переходом, нужно быть очень внимательным. Ведь вы будете переходить на другую сторону дороги прямо по проезжей части.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8186766" cy="639762"/>
          </a:xfrm>
        </p:spPr>
        <p:txBody>
          <a:bodyPr/>
          <a:lstStyle/>
          <a:p>
            <a:pPr algn="ctr"/>
            <a:r>
              <a:rPr lang="ru-RU" sz="1800" dirty="0" smtClean="0">
                <a:solidFill>
                  <a:srgbClr val="FFFF00"/>
                </a:solidFill>
              </a:rPr>
              <a:t>Наземный пешеходный переход располагается на проезжей части между знаками «пешеходный переход»</a:t>
            </a:r>
            <a:endParaRPr lang="ru-RU" sz="1800" dirty="0">
              <a:solidFill>
                <a:srgbClr val="FFFF00"/>
              </a:solidFill>
            </a:endParaRPr>
          </a:p>
        </p:txBody>
      </p:sp>
      <p:pic>
        <p:nvPicPr>
          <p:cNvPr id="7" name="Содержимое 6" descr="знак пешеходный переход 1.gif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0334" y="2438400"/>
            <a:ext cx="3693919" cy="3687763"/>
          </a:xfrm>
        </p:spPr>
      </p:pic>
      <p:pic>
        <p:nvPicPr>
          <p:cNvPr id="10" name="Содержимое 9" descr="знак пешеходный переход 2.gif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818953" y="2438400"/>
            <a:ext cx="3693919" cy="368776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algn="ctr">
              <a:spcBef>
                <a:spcPts val="0"/>
              </a:spcBef>
              <a:buClr>
                <a:schemeClr val="accent1"/>
              </a:buClr>
              <a:buSzPct val="70000"/>
            </a:pPr>
            <a:r>
              <a:rPr lang="ru-RU" sz="2400" b="1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 сравнению с подземным переходом  наземный пешеходный переход опаснее.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20" y="1357298"/>
            <a:ext cx="4357718" cy="1500198"/>
          </a:xfrm>
        </p:spPr>
        <p:txBody>
          <a:bodyPr/>
          <a:lstStyle/>
          <a:p>
            <a:pPr algn="ctr"/>
            <a:r>
              <a:rPr lang="ru-RU" sz="1600" dirty="0" smtClean="0">
                <a:solidFill>
                  <a:srgbClr val="92D050"/>
                </a:solidFill>
              </a:rPr>
              <a:t>Если на пешеходном переходе движением машин и пешеходов управляют светофоры, то нужно подчинятся их сигналам.  Это </a:t>
            </a:r>
            <a:r>
              <a:rPr lang="ru-RU" sz="1600" u="sng" dirty="0" smtClean="0">
                <a:solidFill>
                  <a:srgbClr val="92D050"/>
                </a:solidFill>
              </a:rPr>
              <a:t>регулируемый пешеходный переход</a:t>
            </a:r>
            <a:r>
              <a:rPr lang="ru-RU" sz="1600" dirty="0" smtClean="0">
                <a:solidFill>
                  <a:srgbClr val="92D050"/>
                </a:solidFill>
              </a:rPr>
              <a:t>.</a:t>
            </a:r>
            <a:endParaRPr lang="ru-RU" sz="1600" dirty="0">
              <a:solidFill>
                <a:srgbClr val="92D050"/>
              </a:solidFill>
            </a:endParaRPr>
          </a:p>
        </p:txBody>
      </p:sp>
      <p:pic>
        <p:nvPicPr>
          <p:cNvPr id="7" name="Содержимое 6" descr="perechod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112822" y="2438400"/>
            <a:ext cx="2728944" cy="3687763"/>
          </a:xfrm>
        </p:spPr>
      </p:pic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1250945"/>
          </a:xfrm>
        </p:spPr>
        <p:txBody>
          <a:bodyPr/>
          <a:lstStyle/>
          <a:p>
            <a:pPr algn="ctr"/>
            <a:r>
              <a:rPr lang="ru-RU" sz="1600" dirty="0" smtClean="0">
                <a:solidFill>
                  <a:srgbClr val="92D050"/>
                </a:solidFill>
              </a:rPr>
              <a:t>Если на наземном переходе нет светофоров или они не работают, то </a:t>
            </a:r>
            <a:r>
              <a:rPr lang="ru-RU" sz="1600" u="sng" dirty="0" smtClean="0">
                <a:solidFill>
                  <a:srgbClr val="92D050"/>
                </a:solidFill>
              </a:rPr>
              <a:t>пешеходный переход </a:t>
            </a:r>
            <a:r>
              <a:rPr lang="ru-RU" sz="1600" dirty="0" smtClean="0">
                <a:solidFill>
                  <a:srgbClr val="92D050"/>
                </a:solidFill>
              </a:rPr>
              <a:t>называется </a:t>
            </a:r>
            <a:r>
              <a:rPr lang="ru-RU" sz="1600" u="sng" dirty="0" smtClean="0">
                <a:solidFill>
                  <a:srgbClr val="92D050"/>
                </a:solidFill>
              </a:rPr>
              <a:t>нерегулируемым</a:t>
            </a:r>
            <a:r>
              <a:rPr lang="ru-RU" sz="1600" dirty="0" smtClean="0">
                <a:solidFill>
                  <a:srgbClr val="92D050"/>
                </a:solidFill>
              </a:rPr>
              <a:t>.</a:t>
            </a:r>
          </a:p>
        </p:txBody>
      </p:sp>
      <p:pic>
        <p:nvPicPr>
          <p:cNvPr id="8" name="Содержимое 7" descr="когда ты идёшь по улице пешком, ты являешься пешеходом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65662" y="2929731"/>
            <a:ext cx="4000500" cy="27051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algn="ctr">
              <a:spcBef>
                <a:spcPts val="0"/>
              </a:spcBef>
              <a:buClr>
                <a:schemeClr val="accent1"/>
              </a:buClr>
              <a:buSzPct val="70000"/>
            </a:pPr>
            <a:r>
              <a:rPr lang="ru-RU" sz="2400" b="1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Подойдя    к   наземному    переходу, важно </a:t>
            </a:r>
            <a:br>
              <a:rPr lang="ru-RU" sz="2400" b="1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2400" b="1" i="1" u="sng" dirty="0" smtClean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остановиться</a:t>
            </a:r>
            <a:r>
              <a:rPr lang="ru-RU" sz="2400" b="1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и    </a:t>
            </a:r>
            <a:r>
              <a:rPr lang="ru-RU" sz="2400" b="1" i="1" u="sng" dirty="0" smtClean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осмотреться</a:t>
            </a:r>
            <a:r>
              <a:rPr lang="ru-RU" sz="2400" b="1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peshehod.jpg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1657350" y="1285875"/>
            <a:ext cx="5791200" cy="4343400"/>
          </a:xfrm>
        </p:spPr>
      </p:pic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1500166" y="5786454"/>
            <a:ext cx="7343788" cy="912255"/>
          </a:xfrm>
        </p:spPr>
        <p:txBody>
          <a:bodyPr>
            <a:noAutofit/>
          </a:bodyPr>
          <a:lstStyle/>
          <a:p>
            <a:r>
              <a:rPr lang="ru-RU" sz="2000" dirty="0" smtClean="0"/>
              <a:t>На регулируемом пешеходном переходе работают светофоры. Вспомни, что обозначают сигналы светофора?</a:t>
            </a:r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501122" cy="664536"/>
          </a:xfrm>
        </p:spPr>
        <p:txBody>
          <a:bodyPr>
            <a:normAutofit/>
          </a:bodyPr>
          <a:lstStyle/>
          <a:p>
            <a:pPr marL="0" algn="ctr">
              <a:spcBef>
                <a:spcPts val="0"/>
              </a:spcBef>
              <a:buClr>
                <a:schemeClr val="accent1"/>
              </a:buClr>
              <a:buSzPct val="70000"/>
            </a:pPr>
            <a:r>
              <a:rPr lang="ru-RU" sz="3600" b="1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Регулируемый пешеходный переход.</a:t>
            </a:r>
          </a:p>
        </p:txBody>
      </p:sp>
      <p:sp>
        <p:nvSpPr>
          <p:cNvPr id="10" name="Овал 9"/>
          <p:cNvSpPr/>
          <p:nvPr/>
        </p:nvSpPr>
        <p:spPr>
          <a:xfrm>
            <a:off x="4500562" y="1214422"/>
            <a:ext cx="1571636" cy="14287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072066" y="3214686"/>
            <a:ext cx="1357322" cy="12144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0" grpId="2" animBg="1"/>
      <p:bldP spid="10" grpId="3" animBg="1"/>
      <p:bldP spid="10" grpId="4" animBg="1"/>
      <p:bldP spid="11" grpId="0" animBg="1"/>
      <p:bldP spid="11" grpId="1" animBg="1"/>
      <p:bldP spid="11" grpId="2" animBg="1"/>
      <p:bldP spid="11" grpId="3" animBg="1"/>
      <p:bldP spid="11" grpId="4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Транспортный светофор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7" name="Содержимое 6" descr="транспортный светофор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350227" y="2438400"/>
            <a:ext cx="2254133" cy="3687763"/>
          </a:xfrm>
        </p:spPr>
      </p:pic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Пешеходный светофор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8" name="Содержимое 7" descr="пешеходный светофор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500694" y="2357430"/>
            <a:ext cx="2159242" cy="3924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Светофоры подают сигналы как для водителей, так и для пешеходов.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r1_15.gif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214282" y="1857364"/>
            <a:ext cx="8534400" cy="3436671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214414" y="5388936"/>
            <a:ext cx="7312429" cy="1111898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При включении зелёного сигнала с идущим человечком, пешеходам можно переходить дорогу между белыми прямоугольниками, а транспорту в этот момент движение запрещено.</a:t>
            </a:r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312561" cy="142876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На проезжей части дороги, в том месте, где расположен регулируемый пешеходный переход, могут быть нарисованы </a:t>
            </a:r>
            <a:r>
              <a:rPr lang="ru-RU" sz="2400" u="sng" dirty="0" smtClean="0">
                <a:solidFill>
                  <a:schemeClr val="tx1"/>
                </a:solidFill>
              </a:rPr>
              <a:t>белые прямоугольники</a:t>
            </a:r>
            <a:r>
              <a:rPr lang="ru-RU" sz="2400" dirty="0" smtClean="0"/>
              <a:t>. Они показывают пешеходам границы такого перехода.</a:t>
            </a:r>
            <a:endParaRPr lang="ru-RU" sz="2400" dirty="0"/>
          </a:p>
        </p:txBody>
      </p:sp>
      <p:pic>
        <p:nvPicPr>
          <p:cNvPr id="6" name="Рисунок 5" descr="пешеходный светофор.jpg"/>
          <p:cNvPicPr>
            <a:picLocks noChangeAspect="1"/>
          </p:cNvPicPr>
          <p:nvPr/>
        </p:nvPicPr>
        <p:blipFill>
          <a:blip r:embed="rId3"/>
          <a:srcRect l="6557" t="3608" r="8205" b="6193"/>
          <a:stretch>
            <a:fillRect/>
          </a:stretch>
        </p:blipFill>
        <p:spPr>
          <a:xfrm>
            <a:off x="142844" y="1643050"/>
            <a:ext cx="928694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пешеходный светофор.jpg"/>
          <p:cNvPicPr>
            <a:picLocks noChangeAspect="1"/>
          </p:cNvPicPr>
          <p:nvPr/>
        </p:nvPicPr>
        <p:blipFill>
          <a:blip r:embed="rId3"/>
          <a:srcRect l="6557" t="3608" r="8205" b="6193"/>
          <a:stretch>
            <a:fillRect/>
          </a:stretch>
        </p:blipFill>
        <p:spPr>
          <a:xfrm>
            <a:off x="8143900" y="3500438"/>
            <a:ext cx="928694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Овал 9"/>
          <p:cNvSpPr/>
          <p:nvPr/>
        </p:nvSpPr>
        <p:spPr>
          <a:xfrm>
            <a:off x="71438" y="2428868"/>
            <a:ext cx="1214414" cy="1143008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8143932" y="4286256"/>
            <a:ext cx="1214414" cy="1143008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77523.jpg"/>
          <p:cNvPicPr>
            <a:picLocks noChangeAspect="1"/>
          </p:cNvPicPr>
          <p:nvPr/>
        </p:nvPicPr>
        <p:blipFill>
          <a:blip r:embed="rId4"/>
          <a:srcRect l="24038" t="10258" r="17115" b="11786"/>
          <a:stretch>
            <a:fillRect/>
          </a:stretch>
        </p:blipFill>
        <p:spPr>
          <a:xfrm>
            <a:off x="3286116" y="1071546"/>
            <a:ext cx="1992000" cy="2988000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0"/>
                            </p:stCondLst>
                            <p:childTnLst>
                              <p:par>
                                <p:cTn id="50" presetID="10" presetClass="exit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0" grpId="2" animBg="1"/>
      <p:bldP spid="10" grpId="3" animBg="1"/>
      <p:bldP spid="10" grpId="4" animBg="1"/>
      <p:bldP spid="10" grpId="5" animBg="1"/>
      <p:bldP spid="11" grpId="0" animBg="1"/>
      <p:bldP spid="11" grpId="1" animBg="1"/>
      <p:bldP spid="11" grpId="2" animBg="1"/>
      <p:bldP spid="11" grpId="3" animBg="1"/>
      <p:bldP spid="11" grpId="4" animBg="1"/>
      <p:bldP spid="11" grpId="5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ерекрёсток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1714488"/>
            <a:ext cx="6271421" cy="4284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53536"/>
            <a:ext cx="8258204" cy="1389514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Прежде, чем выходить на проезжую часть, посмотрите все ли машины успели остановиться.</a:t>
            </a:r>
            <a:br>
              <a:rPr lang="ru-RU" sz="2000" dirty="0" smtClean="0"/>
            </a:br>
            <a:r>
              <a:rPr lang="ru-RU" sz="2000" dirty="0" smtClean="0"/>
              <a:t>Даже если включился зелёный сигнал пешеходного светофора,</a:t>
            </a:r>
            <a:br>
              <a:rPr lang="ru-RU" sz="2000" dirty="0" smtClean="0"/>
            </a:br>
            <a:r>
              <a:rPr lang="ru-RU" sz="2000" u="sng" dirty="0" smtClean="0">
                <a:solidFill>
                  <a:srgbClr val="FFFF00"/>
                </a:solidFill>
              </a:rPr>
              <a:t>убедитесь  в  том,  что  переход  дороги  для  вас  безопасен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0000236276-preview.jpg"/>
          <p:cNvPicPr>
            <a:picLocks noGrp="1" noChangeAspect="1"/>
          </p:cNvPicPr>
          <p:nvPr>
            <p:ph idx="1"/>
          </p:nvPr>
        </p:nvPicPr>
        <p:blipFill>
          <a:blip r:embed="rId2"/>
          <a:srcRect l="2370" t="6353" r="2826" b="14355"/>
          <a:stretch>
            <a:fillRect/>
          </a:stretch>
        </p:blipFill>
        <p:spPr>
          <a:xfrm>
            <a:off x="928662" y="1500174"/>
            <a:ext cx="7269095" cy="4536000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428860" y="6143644"/>
            <a:ext cx="6360812" cy="571504"/>
          </a:xfrm>
        </p:spPr>
        <p:txBody>
          <a:bodyPr>
            <a:noAutofit/>
          </a:bodyPr>
          <a:lstStyle/>
          <a:p>
            <a:r>
              <a:rPr lang="ru-RU" sz="1600" dirty="0" smtClean="0"/>
              <a:t>В такой ситуации лучше всего остановиться и подождать, когда после красного сигнала для вас вновь будет включен зелёный.</a:t>
            </a:r>
            <a:endParaRPr lang="ru-RU" sz="1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04800"/>
            <a:ext cx="8680774" cy="119537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Если на пешеходном светофоре уже давно горит зелёный сигнал, то не стоит торопиться выходить на проезжую часть, так как скоро может быть включен красный сигнал и вы не успеете перейти через дорогу.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41233224351_pd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1571612"/>
            <a:ext cx="5490000" cy="4392000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000760" y="1928802"/>
            <a:ext cx="2928958" cy="1285884"/>
          </a:xfrm>
        </p:spPr>
        <p:txBody>
          <a:bodyPr>
            <a:noAutofit/>
          </a:bodyPr>
          <a:lstStyle/>
          <a:p>
            <a:r>
              <a:rPr lang="ru-RU" sz="1800" dirty="0" smtClean="0"/>
              <a:t>Спокойно дождитесь зелёного сигнала пешеходного светофора и продолжите путь.</a:t>
            </a:r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04800"/>
            <a:ext cx="8537898" cy="1195374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Если красный сигнал всё же застал вас на проезжей части дороги, и вы не успели закончить переход, то остановитесь на середине дороги.</a:t>
            </a:r>
            <a:endParaRPr lang="ru-RU" sz="2400" dirty="0"/>
          </a:p>
        </p:txBody>
      </p:sp>
      <p:sp>
        <p:nvSpPr>
          <p:cNvPr id="6" name="Стрелка влево 5"/>
          <p:cNvSpPr/>
          <p:nvPr/>
        </p:nvSpPr>
        <p:spPr>
          <a:xfrm>
            <a:off x="3786182" y="3571876"/>
            <a:ext cx="5143536" cy="285752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143504" y="4286256"/>
            <a:ext cx="36433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 широких дорогах вам поможет </a:t>
            </a:r>
            <a:r>
              <a:rPr lang="ru-RU" u="sng" dirty="0" smtClean="0">
                <a:solidFill>
                  <a:srgbClr val="FF0000"/>
                </a:solidFill>
              </a:rPr>
              <a:t>островок безопасности</a:t>
            </a:r>
            <a:r>
              <a:rPr lang="ru-RU" dirty="0" smtClean="0"/>
              <a:t>. Это специальная площадка, на которую машинам въезжать запрещено.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6918042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1571612"/>
            <a:ext cx="3698329" cy="4032000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929190" y="2786058"/>
            <a:ext cx="3931920" cy="178595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Обычно регулировщик – это сотрудник милиции. Его легко узнать по форменной одежде: мундиру и фуражке.</a:t>
            </a:r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04800"/>
            <a:ext cx="8537898" cy="1195374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Пешеходный переход будет считаться регулируемым и в том случае, когда на нём движением пешеходов и машин   управляет   </a:t>
            </a:r>
            <a:r>
              <a:rPr lang="ru-RU" sz="2400" u="sng" dirty="0" smtClean="0">
                <a:solidFill>
                  <a:srgbClr val="FFFF00"/>
                </a:solidFill>
              </a:rPr>
              <a:t>регулировщик.</a:t>
            </a:r>
            <a:endParaRPr lang="ru-RU" sz="2400" u="sng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ru-RU" dirty="0" smtClean="0">
                <a:solidFill>
                  <a:srgbClr val="C00000"/>
                </a:solidFill>
              </a:rPr>
              <a:t>- Ознакомление детей с правилами перехода улицы и дорожными знаками: пешеходный переход (подземный, наземный – «зебра»);</a:t>
            </a:r>
          </a:p>
          <a:p>
            <a:pPr>
              <a:lnSpc>
                <a:spcPct val="90000"/>
              </a:lnSpc>
              <a:buNone/>
            </a:pPr>
            <a:r>
              <a:rPr lang="ru-RU" dirty="0" smtClean="0">
                <a:solidFill>
                  <a:srgbClr val="C00000"/>
                </a:solidFill>
              </a:rPr>
              <a:t>-   развитие логического мышления, внимания, речи;</a:t>
            </a:r>
          </a:p>
          <a:p>
            <a:pPr>
              <a:lnSpc>
                <a:spcPct val="90000"/>
              </a:lnSpc>
              <a:buNone/>
            </a:pPr>
            <a:r>
              <a:rPr lang="ru-RU" dirty="0" smtClean="0">
                <a:solidFill>
                  <a:srgbClr val="C00000"/>
                </a:solidFill>
              </a:rPr>
              <a:t>-   воспитание уважительного отношения к законам улицы, довести до сознания детей важность соблюдения правил дорожного движения.</a:t>
            </a:r>
          </a:p>
          <a:p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Цели: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428604"/>
            <a:ext cx="4040188" cy="639762"/>
          </a:xfrm>
        </p:spPr>
        <p:txBody>
          <a:bodyPr/>
          <a:lstStyle/>
          <a:p>
            <a:pPr algn="ctr"/>
            <a:r>
              <a:rPr lang="ru-RU" sz="1800" dirty="0" smtClean="0">
                <a:solidFill>
                  <a:srgbClr val="FFFF00"/>
                </a:solidFill>
              </a:rPr>
              <a:t>В   руках   регулировщик   держит   либо   </a:t>
            </a:r>
            <a:r>
              <a:rPr lang="ru-RU" sz="1800" b="1" u="sng" dirty="0" smtClean="0">
                <a:solidFill>
                  <a:srgbClr val="FFFF00"/>
                </a:solidFill>
              </a:rPr>
              <a:t>жезл</a:t>
            </a:r>
            <a:endParaRPr lang="ru-RU" sz="1800" b="1" u="sng" dirty="0">
              <a:solidFill>
                <a:srgbClr val="FFFF00"/>
              </a:solidFill>
            </a:endParaRPr>
          </a:p>
        </p:txBody>
      </p:sp>
      <p:pic>
        <p:nvPicPr>
          <p:cNvPr id="7" name="Содержимое 6" descr="s14.gif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071538" y="1219512"/>
            <a:ext cx="3107593" cy="3924000"/>
          </a:xfrm>
        </p:spPr>
      </p:pic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4645025" y="428604"/>
            <a:ext cx="4041775" cy="639762"/>
          </a:xfrm>
        </p:spPr>
        <p:txBody>
          <a:bodyPr/>
          <a:lstStyle/>
          <a:p>
            <a:pPr algn="ctr"/>
            <a:r>
              <a:rPr lang="ru-RU" sz="1800" dirty="0" smtClean="0">
                <a:solidFill>
                  <a:srgbClr val="FFFF00"/>
                </a:solidFill>
              </a:rPr>
              <a:t>Либо   </a:t>
            </a:r>
            <a:r>
              <a:rPr lang="ru-RU" sz="1800" b="1" u="sng" dirty="0" smtClean="0">
                <a:solidFill>
                  <a:srgbClr val="FFFF00"/>
                </a:solidFill>
              </a:rPr>
              <a:t>диск   с   красным   сигналом</a:t>
            </a:r>
          </a:p>
        </p:txBody>
      </p:sp>
      <p:pic>
        <p:nvPicPr>
          <p:cNvPr id="8" name="Содержимое 7" descr="s15.gif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857752" y="1285860"/>
            <a:ext cx="3744000" cy="3744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804" y="528638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/>
              <a:t>Чтобы привлечь внимание пешеходов и водителей к своим сигналам, у него есть свисток.</a:t>
            </a:r>
            <a:br>
              <a:rPr lang="ru-RU" sz="2000" dirty="0" smtClean="0"/>
            </a:br>
            <a:r>
              <a:rPr lang="ru-RU" sz="2000" dirty="0" smtClean="0"/>
              <a:t>Дождитесь, когда регулировщик остановит машины и пригласит вас переходить дорогу.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peshehod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136" b="1136"/>
          <a:stretch>
            <a:fillRect/>
          </a:stretch>
        </p:blipFill>
        <p:spPr/>
      </p:pic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1500166" y="5214951"/>
            <a:ext cx="7343788" cy="1071570"/>
          </a:xfrm>
        </p:spPr>
        <p:txBody>
          <a:bodyPr>
            <a:noAutofit/>
          </a:bodyPr>
          <a:lstStyle/>
          <a:p>
            <a:r>
              <a:rPr lang="ru-RU" sz="2000" dirty="0" smtClean="0"/>
              <a:t>Подойдя к нерегулируемому пешеходному переходу, вы не увидите ни светофоров, ни регулировщика.</a:t>
            </a:r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501122" cy="664536"/>
          </a:xfrm>
        </p:spPr>
        <p:txBody>
          <a:bodyPr>
            <a:normAutofit fontScale="90000"/>
          </a:bodyPr>
          <a:lstStyle/>
          <a:p>
            <a:pPr marL="0" algn="ctr">
              <a:spcBef>
                <a:spcPts val="0"/>
              </a:spcBef>
              <a:buClr>
                <a:schemeClr val="accent1"/>
              </a:buClr>
              <a:buSzPct val="70000"/>
            </a:pPr>
            <a:r>
              <a:rPr lang="ru-RU" sz="3600" b="1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Нерегулируемый пешеходный переход.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Zebrastreifen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1714488"/>
            <a:ext cx="4500000" cy="4500000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000628" y="1714488"/>
            <a:ext cx="3931920" cy="178595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ru-RU" sz="1800" dirty="0" smtClean="0"/>
              <a:t>На тёмном асфальте нарисованы белые полосы.</a:t>
            </a:r>
          </a:p>
          <a:p>
            <a:pPr>
              <a:lnSpc>
                <a:spcPct val="150000"/>
              </a:lnSpc>
            </a:pPr>
            <a:r>
              <a:rPr lang="ru-RU" sz="1800" dirty="0" smtClean="0"/>
              <a:t>Здесь пешеходы должны переправляться с одной стороны на другую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00042"/>
            <a:ext cx="8609336" cy="76200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В том месте, где расположен нерегулируемый переход, нам помогает разметка – Зебра.</a:t>
            </a:r>
            <a:endParaRPr lang="ru-RU" sz="2800" dirty="0"/>
          </a:p>
        </p:txBody>
      </p:sp>
      <p:pic>
        <p:nvPicPr>
          <p:cNvPr id="6" name="Рисунок 5" descr="svetoforik.jpg"/>
          <p:cNvPicPr>
            <a:picLocks noChangeAspect="1"/>
          </p:cNvPicPr>
          <p:nvPr/>
        </p:nvPicPr>
        <p:blipFill>
          <a:blip r:embed="rId3"/>
          <a:srcRect l="29737" t="5555" r="31080" b="60484"/>
          <a:stretch>
            <a:fillRect/>
          </a:stretch>
        </p:blipFill>
        <p:spPr>
          <a:xfrm rot="1357786">
            <a:off x="4981972" y="4833818"/>
            <a:ext cx="1791450" cy="1746771"/>
          </a:xfrm>
          <a:prstGeom prst="ellipse">
            <a:avLst/>
          </a:prstGeom>
        </p:spPr>
      </p:pic>
      <p:sp>
        <p:nvSpPr>
          <p:cNvPr id="7" name="Выноска-облако 6"/>
          <p:cNvSpPr/>
          <p:nvPr/>
        </p:nvSpPr>
        <p:spPr>
          <a:xfrm>
            <a:off x="5786414" y="2857496"/>
            <a:ext cx="3357586" cy="207170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 rot="422255">
            <a:off x="6368402" y="3206286"/>
            <a:ext cx="22860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Прежде, чем переходить дорогу по зебре, убедитесь, что поблизости нет машин!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(22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7200" y="2289175"/>
            <a:ext cx="5715000" cy="326707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2532522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/>
              <a:t>1. Остановись перед перекрёстком.</a:t>
            </a:r>
            <a:br>
              <a:rPr lang="ru-RU" sz="2000" dirty="0" smtClean="0"/>
            </a:br>
            <a:r>
              <a:rPr lang="ru-RU" sz="2000" dirty="0" smtClean="0"/>
              <a:t>2. Посмотри налево, посмотри направо, если машин поблизости нет, можно выходить на проезжую часть и шагать по «Зебре».</a:t>
            </a:r>
            <a:br>
              <a:rPr lang="ru-RU" sz="2000" dirty="0" smtClean="0"/>
            </a:br>
            <a:r>
              <a:rPr lang="ru-RU" sz="2000" dirty="0" smtClean="0"/>
              <a:t>3.  Заверши путь.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0912c9bd8667b06d00a193d16b25e3a7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6821" t="52455" r="42705" b="29997"/>
          <a:stretch>
            <a:fillRect/>
          </a:stretch>
        </p:blipFill>
        <p:spPr>
          <a:xfrm>
            <a:off x="500034" y="857232"/>
            <a:ext cx="8099268" cy="3744000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71472" y="5388936"/>
            <a:ext cx="7955371" cy="1254774"/>
          </a:xfrm>
        </p:spPr>
        <p:txBody>
          <a:bodyPr>
            <a:noAutofit/>
          </a:bodyPr>
          <a:lstStyle/>
          <a:p>
            <a:r>
              <a:rPr lang="ru-RU" sz="2400" b="1" i="1" dirty="0" smtClean="0"/>
              <a:t>При отсутствии пешеходного перехода, переходить дорогу нужно на перекрёстке!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Правило 3.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30538.jpg"/>
          <p:cNvPicPr>
            <a:picLocks noGrp="1" noChangeAspect="1"/>
          </p:cNvPicPr>
          <p:nvPr>
            <p:ph idx="1"/>
          </p:nvPr>
        </p:nvPicPr>
        <p:blipFill>
          <a:blip r:embed="rId2"/>
          <a:srcRect l="44646"/>
          <a:stretch>
            <a:fillRect/>
          </a:stretch>
        </p:blipFill>
        <p:spPr>
          <a:xfrm>
            <a:off x="714348" y="1500174"/>
            <a:ext cx="3743683" cy="4644000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963136" y="1500174"/>
            <a:ext cx="3931920" cy="450059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1800" dirty="0" smtClean="0"/>
              <a:t>Если движением управляет регулировщик или транспортный светофор, то ты должен подчинятся им.</a:t>
            </a:r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04800"/>
            <a:ext cx="8466460" cy="762000"/>
          </a:xfrm>
        </p:spPr>
        <p:txBody>
          <a:bodyPr/>
          <a:lstStyle/>
          <a:p>
            <a:pPr algn="ctr"/>
            <a:r>
              <a:rPr lang="ru-RU" sz="3200" dirty="0" smtClean="0"/>
              <a:t>Подойдя к перекрёстку, остановись!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41233224351_pd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04" y="1857364"/>
            <a:ext cx="3938354" cy="4680000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212080" y="2000240"/>
            <a:ext cx="3931920" cy="2281246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/>
              <a:t>Внимательно посмотри по сторонам: нет ли вблизи машин? При этом веди себя как на «зебре».</a:t>
            </a: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928670"/>
            <a:ext cx="8323584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Если светофора нет или он не работает, нет регулировщика и нет «Зебры», будь особенно внимателен</a:t>
            </a:r>
            <a:r>
              <a:rPr lang="ru-RU" sz="3600" dirty="0" smtClean="0"/>
              <a:t>! 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1203619467_zadanie_3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3252" b="13252"/>
          <a:stretch>
            <a:fillRect/>
          </a:stretch>
        </p:blipFill>
        <p:spPr/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71472" y="5000636"/>
            <a:ext cx="7955371" cy="1254774"/>
          </a:xfrm>
        </p:spPr>
        <p:txBody>
          <a:bodyPr>
            <a:noAutofit/>
          </a:bodyPr>
          <a:lstStyle/>
          <a:p>
            <a:r>
              <a:rPr lang="ru-RU" sz="2400" b="1" i="1" dirty="0" smtClean="0"/>
              <a:t>Если поблизости нет ни пешеходного перехода, ни перекрёстка, то разрешено переходить дорогу строго поперёк проезжей части в том месте, где она хорошо просматривается в обе стороны.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71802" y="4286256"/>
            <a:ext cx="5486400" cy="664536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Правило 4.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203619467_zadanie_3.jpg"/>
          <p:cNvPicPr>
            <a:picLocks noGrp="1" noChangeAspect="1"/>
          </p:cNvPicPr>
          <p:nvPr>
            <p:ph idx="1"/>
          </p:nvPr>
        </p:nvPicPr>
        <p:blipFill>
          <a:blip r:embed="rId2"/>
          <a:srcRect l="7346" t="16281" r="52165" b="46009"/>
          <a:stretch>
            <a:fillRect/>
          </a:stretch>
        </p:blipFill>
        <p:spPr>
          <a:xfrm>
            <a:off x="928662" y="1928802"/>
            <a:ext cx="3291462" cy="4320000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286248" y="1857364"/>
            <a:ext cx="4217672" cy="4000528"/>
          </a:xfrm>
        </p:spPr>
        <p:txBody>
          <a:bodyPr>
            <a:noAutofit/>
          </a:bodyPr>
          <a:lstStyle/>
          <a:p>
            <a:pPr>
              <a:lnSpc>
                <a:spcPct val="160000"/>
              </a:lnSpc>
            </a:pPr>
            <a:r>
              <a:rPr lang="ru-RU" sz="2000" dirty="0" smtClean="0"/>
              <a:t>Выбрав подходящее место, остановитесь. Помните, что сначала нужно посмотреть налево, Если приближается машина, не выходите на проезжую часть, а дайте ей проехать и снова посмотрите по сторонам.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609336" cy="1552588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Необходимо найти на дороге место для безопасного перехода. Рядом не должно быть крутых поворотов, стоящих машин. Ведь в этом случае вы можете не увидеть приближающуюся машину, а её водитель вас.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7fa75317624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1214422"/>
            <a:ext cx="5304367" cy="3978275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715008" y="1214422"/>
            <a:ext cx="3180048" cy="392909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/>
              <a:t>Там, где установлено ограждение, переходить на другую сторону дороги вы можете только по пешеходному переходу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04800"/>
            <a:ext cx="8609336" cy="76200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Запрещается выходить на проезжую часть в местах, где установлены ограждения.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vetofori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26078" y="1719263"/>
            <a:ext cx="3917244" cy="4406900"/>
          </a:xfrm>
          <a:prstGeom prst="ellipse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46095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Существуют правила перехода дороги.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дорога с разделительной полосой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b="51477"/>
          <a:stretch>
            <a:fillRect/>
          </a:stretch>
        </p:blipFill>
        <p:spPr>
          <a:xfrm>
            <a:off x="285720" y="1571612"/>
            <a:ext cx="8467525" cy="3204000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357158" y="5072074"/>
            <a:ext cx="8429684" cy="1229117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/>
              <a:t>Разделительную полосу устраивают на широких дорогах с интенсивным движением транспорта, чтобы отделить друг от друга встречные машины. Пешеходам выходить на неё запрещено.</a:t>
            </a:r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501122" cy="100013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Запрещается выходить на проезжую часть в местах, где посередине дороги проходит разделительная полоса.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пожарная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339534"/>
            <a:ext cx="4038600" cy="3166357"/>
          </a:xfrm>
        </p:spPr>
      </p:pic>
      <p:pic>
        <p:nvPicPr>
          <p:cNvPr id="6" name="Содержимое 5" descr="дпс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9807" b="14131"/>
          <a:stretch>
            <a:fillRect/>
          </a:stretch>
        </p:blipFill>
        <p:spPr>
          <a:xfrm>
            <a:off x="4648200" y="2285992"/>
            <a:ext cx="4165032" cy="316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31807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/>
              <a:t>Нельзя выходить на проезжую часть, если приближается машина, на крыше которой сверкает проблесковый маячок. Пропускай машины скорой помощи, пожарной охраны, милиции.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flik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71500" y="2560638"/>
            <a:ext cx="3810000" cy="2724150"/>
          </a:xfrm>
        </p:spPr>
      </p:pic>
      <p:pic>
        <p:nvPicPr>
          <p:cNvPr id="7" name="Содержимое 6" descr="светоотражающие элементы на одежде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448300" y="2057337"/>
            <a:ext cx="2438400" cy="373075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389514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Вечером, ночью, в туман,  пешеходам, переходящим дорогу  нужно иметь светоотражающие элементы на одежде, чтобы водителям было видно идущих издали.</a:t>
            </a:r>
            <a:endParaRPr lang="ru-RU" sz="2000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381000" y="1719263"/>
          <a:ext cx="8407400" cy="4406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Помни о правилах перехода дороги!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7186634" cy="639762"/>
          </a:xfrm>
        </p:spPr>
        <p:txBody>
          <a:bodyPr/>
          <a:lstStyle/>
          <a:p>
            <a:pPr algn="ctr"/>
            <a:r>
              <a:rPr lang="ru-RU" sz="1800" dirty="0" smtClean="0">
                <a:solidFill>
                  <a:srgbClr val="FFFF00"/>
                </a:solidFill>
              </a:rPr>
              <a:t>Один из самых безопасных – </a:t>
            </a:r>
            <a:r>
              <a:rPr lang="ru-RU" sz="1800" u="sng" dirty="0" smtClean="0">
                <a:solidFill>
                  <a:srgbClr val="FFFF00"/>
                </a:solidFill>
              </a:rPr>
              <a:t>подземный переход.</a:t>
            </a:r>
            <a:endParaRPr lang="ru-RU" sz="1800" u="sng" dirty="0">
              <a:solidFill>
                <a:srgbClr val="FFFF00"/>
              </a:solidFill>
            </a:endParaRPr>
          </a:p>
        </p:txBody>
      </p:sp>
      <p:pic>
        <p:nvPicPr>
          <p:cNvPr id="7" name="Содержимое 6" descr="подземный переход с знаком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285984" y="2500306"/>
            <a:ext cx="4286280" cy="321471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43050"/>
          </a:xfrm>
        </p:spPr>
        <p:txBody>
          <a:bodyPr>
            <a:normAutofit/>
          </a:bodyPr>
          <a:lstStyle/>
          <a:p>
            <a:pPr marL="0" algn="ctr">
              <a:spcBef>
                <a:spcPts val="0"/>
              </a:spcBef>
              <a:buClr>
                <a:schemeClr val="accent1"/>
              </a:buClr>
              <a:buSzPct val="70000"/>
            </a:pPr>
            <a:r>
              <a:rPr lang="ru-RU" sz="4400" b="1" dirty="0" smtClean="0">
                <a:solidFill>
                  <a:srgbClr val="FF0000"/>
                </a:solidFill>
              </a:rPr>
              <a:t>Правило 1.</a:t>
            </a:r>
            <a:br>
              <a:rPr lang="ru-RU" sz="4400" b="1" dirty="0" smtClean="0">
                <a:solidFill>
                  <a:srgbClr val="FF0000"/>
                </a:solidFill>
              </a:rPr>
            </a:br>
            <a:r>
              <a:rPr lang="ru-RU" sz="2700" b="1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Пешеходы   должны   переходить   дорогу   по пешеходным   переходам!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одземный переход знак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1428736"/>
            <a:ext cx="6672000" cy="5004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algn="ctr">
              <a:spcBef>
                <a:spcPts val="0"/>
              </a:spcBef>
              <a:buClr>
                <a:schemeClr val="accent1"/>
              </a:buClr>
              <a:buSzPct val="70000"/>
            </a:pPr>
            <a:r>
              <a:rPr lang="ru-RU" sz="2400" b="1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Подземный переход вы легко найдёте по знаку синего цвета, на котором нарисован человек, шагающий по ступенькам вниз.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1428736"/>
            <a:ext cx="8258204" cy="639762"/>
          </a:xfrm>
        </p:spPr>
        <p:txBody>
          <a:bodyPr/>
          <a:lstStyle/>
          <a:p>
            <a:pPr algn="ctr"/>
            <a:r>
              <a:rPr lang="ru-RU" sz="2000" dirty="0" smtClean="0">
                <a:solidFill>
                  <a:srgbClr val="FFFF00"/>
                </a:solidFill>
              </a:rPr>
              <a:t>Эти знаки Называются «Подземный пешеходный переход»</a:t>
            </a:r>
            <a:endParaRPr lang="ru-RU" sz="2000" dirty="0">
              <a:solidFill>
                <a:srgbClr val="FFFF00"/>
              </a:solidFill>
            </a:endParaRPr>
          </a:p>
        </p:txBody>
      </p:sp>
      <p:pic>
        <p:nvPicPr>
          <p:cNvPr id="10" name="Содержимое 9" descr="знак подземный пешеходный переход 1.gif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7246" y="2438400"/>
            <a:ext cx="3700096" cy="3687763"/>
          </a:xfrm>
        </p:spPr>
      </p:pic>
      <p:pic>
        <p:nvPicPr>
          <p:cNvPr id="9" name="Содержимое 8" descr="знак подземный пешеходный переход 2.gif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815864" y="2438400"/>
            <a:ext cx="3700096" cy="368776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algn="ctr">
              <a:spcBef>
                <a:spcPts val="0"/>
              </a:spcBef>
              <a:buClr>
                <a:schemeClr val="accent1"/>
              </a:buClr>
              <a:buSzPct val="70000"/>
            </a:pPr>
            <a:r>
              <a:rPr lang="ru-RU" sz="2400" b="1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Человечек на знаке спускается в тоннель, чтобы без помех перейти под землёй на другую сторону дороги.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подземный переход 2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13457" r="4744"/>
          <a:stretch>
            <a:fillRect/>
          </a:stretch>
        </p:blipFill>
        <p:spPr>
          <a:xfrm>
            <a:off x="2786050" y="1500174"/>
            <a:ext cx="4214842" cy="3384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ru-RU" sz="2000" dirty="0" smtClean="0">
                <a:solidFill>
                  <a:srgbClr val="FFFF00"/>
                </a:solidFill>
                <a:effectLst/>
              </a:rPr>
              <a:t>Если поблизости есть подземный переход, то выходить на проезжую часть нельзя. Переходить на другую сторону дороги можно только в тоннеле под землёй.</a:t>
            </a:r>
            <a:endParaRPr lang="ru-RU" sz="2000" dirty="0">
              <a:solidFill>
                <a:srgbClr val="FFFF00"/>
              </a:solidFill>
              <a:effectLst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158" y="5286388"/>
            <a:ext cx="8358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 этом случае пешеходы и машины не встречаются на дороге и не мешают друг другу. Поэтому подземный  переход – самый безопасный.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0912c9bd8667b06d00a193d16b25e3a7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4806" r="4806"/>
          <a:stretch>
            <a:fillRect/>
          </a:stretch>
        </p:blipFill>
        <p:spPr/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71472" y="5388936"/>
            <a:ext cx="7955371" cy="1254774"/>
          </a:xfrm>
        </p:spPr>
        <p:txBody>
          <a:bodyPr>
            <a:noAutofit/>
          </a:bodyPr>
          <a:lstStyle/>
          <a:p>
            <a:r>
              <a:rPr lang="ru-RU" sz="2400" b="1" i="1" dirty="0" smtClean="0"/>
              <a:t>Если   подземного   перехода поблизости   нет,   то   ищите  наземный     пешеходный   переход!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Правило 2.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пешеходный переход.gif"/>
          <p:cNvPicPr>
            <a:picLocks noGrp="1" noChangeAspect="1"/>
          </p:cNvPicPr>
          <p:nvPr>
            <p:ph idx="1"/>
          </p:nvPr>
        </p:nvPicPr>
        <p:blipFill>
          <a:blip r:embed="rId2"/>
          <a:srcRect b="4448"/>
          <a:stretch>
            <a:fillRect/>
          </a:stretch>
        </p:blipFill>
        <p:spPr>
          <a:xfrm>
            <a:off x="785786" y="1357298"/>
            <a:ext cx="5141507" cy="4356000"/>
          </a:xfrm>
          <a:prstGeom prst="triangle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214942" y="2000240"/>
            <a:ext cx="3646168" cy="400052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1800" dirty="0" smtClean="0">
                <a:solidFill>
                  <a:srgbClr val="FFFF00"/>
                </a:solidFill>
              </a:rPr>
              <a:t>В красном треугольнике нарисован шагающий человечек</a:t>
            </a:r>
            <a:r>
              <a:rPr lang="ru-RU" sz="18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ru-RU" sz="1800" b="1" u="sng" dirty="0" smtClean="0"/>
              <a:t>Это предупреждающий знак</a:t>
            </a:r>
            <a:r>
              <a:rPr lang="ru-RU" sz="1800" dirty="0" smtClean="0"/>
              <a:t>. Он подсказывает, что поблизости есть пешеходный переход. Поэтому, увидев такой знак, шагайте вперёд и вскоре встретите наземный пешеходный переход.</a:t>
            </a:r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04800"/>
            <a:ext cx="8609336" cy="1052498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buClr>
                <a:schemeClr val="accent1"/>
              </a:buClr>
              <a:buSzPct val="70000"/>
            </a:pPr>
            <a:r>
              <a:rPr lang="ru-RU" sz="24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 том, что недалеко есть наземный пешеходный переход может подсказать такой знак: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Сетка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Сетка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724</TotalTime>
  <Words>977</Words>
  <Application>Microsoft Office PowerPoint</Application>
  <PresentationFormat>Экран (4:3)</PresentationFormat>
  <Paragraphs>69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Сетка</vt:lpstr>
      <vt:lpstr>Пешеходный переход (подземный, наземный -  «зебра»)</vt:lpstr>
      <vt:lpstr>Цели:</vt:lpstr>
      <vt:lpstr>Существуют правила перехода дороги.</vt:lpstr>
      <vt:lpstr>Правило 1. Пешеходы   должны   переходить   дорогу   по пешеходным   переходам!</vt:lpstr>
      <vt:lpstr>Подземный переход вы легко найдёте по знаку синего цвета, на котором нарисован человек, шагающий по ступенькам вниз.</vt:lpstr>
      <vt:lpstr>Человечек на знаке спускается в тоннель, чтобы без помех перейти под землёй на другую сторону дороги.</vt:lpstr>
      <vt:lpstr>Если поблизости есть подземный переход, то выходить на проезжую часть нельзя. Переходить на другую сторону дороги можно только в тоннеле под землёй.</vt:lpstr>
      <vt:lpstr>Правило 2.</vt:lpstr>
      <vt:lpstr>О том, что недалеко есть наземный пешеходный переход может подсказать такой знак:</vt:lpstr>
      <vt:lpstr>Пользуясь наземным пешеходным переходом, нужно быть очень внимательным. Ведь вы будете переходить на другую сторону дороги прямо по проезжей части.</vt:lpstr>
      <vt:lpstr>По сравнению с подземным переходом  наземный пешеходный переход опаснее.</vt:lpstr>
      <vt:lpstr>Подойдя    к   наземному    переходу, важно  остановиться    и    осмотреться!</vt:lpstr>
      <vt:lpstr>Регулируемый пешеходный переход.</vt:lpstr>
      <vt:lpstr>Светофоры подают сигналы как для водителей, так и для пешеходов.</vt:lpstr>
      <vt:lpstr>На проезжей части дороги, в том месте, где расположен регулируемый пешеходный переход, могут быть нарисованы белые прямоугольники. Они показывают пешеходам границы такого перехода.</vt:lpstr>
      <vt:lpstr>Прежде, чем выходить на проезжую часть, посмотрите все ли машины успели остановиться. Даже если включился зелёный сигнал пешеходного светофора, убедитесь  в  том,  что  переход  дороги  для  вас  безопасен.</vt:lpstr>
      <vt:lpstr>Если на пешеходном светофоре уже давно горит зелёный сигнал, то не стоит торопиться выходить на проезжую часть, так как скоро может быть включен красный сигнал и вы не успеете перейти через дорогу.</vt:lpstr>
      <vt:lpstr>Если красный сигнал всё же застал вас на проезжей части дороги, и вы не успели закончить переход, то остановитесь на середине дороги.</vt:lpstr>
      <vt:lpstr>Пешеходный переход будет считаться регулируемым и в том случае, когда на нём движением пешеходов и машин   управляет   регулировщик.</vt:lpstr>
      <vt:lpstr>Чтобы привлечь внимание пешеходов и водителей к своим сигналам, у него есть свисток. Дождитесь, когда регулировщик остановит машины и пригласит вас переходить дорогу.</vt:lpstr>
      <vt:lpstr>Нерегулируемый пешеходный переход.</vt:lpstr>
      <vt:lpstr>В том месте, где расположен нерегулируемый переход, нам помогает разметка – Зебра.</vt:lpstr>
      <vt:lpstr>1. Остановись перед перекрёстком. 2. Посмотри налево, посмотри направо, если машин поблизости нет, можно выходить на проезжую часть и шагать по «Зебре». 3.  Заверши путь.</vt:lpstr>
      <vt:lpstr>Правило 3.</vt:lpstr>
      <vt:lpstr>Подойдя к перекрёстку, остановись!</vt:lpstr>
      <vt:lpstr>Если светофора нет или он не работает, нет регулировщика и нет «Зебры», будь особенно внимателен! </vt:lpstr>
      <vt:lpstr>Правило 4.</vt:lpstr>
      <vt:lpstr>Необходимо найти на дороге место для безопасного перехода. Рядом не должно быть крутых поворотов, стоящих машин. Ведь в этом случае вы можете не увидеть приближающуюся машину, а её водитель вас.</vt:lpstr>
      <vt:lpstr>Запрещается выходить на проезжую часть в местах, где установлены ограждения.</vt:lpstr>
      <vt:lpstr>Запрещается выходить на проезжую часть в местах, где посередине дороги проходит разделительная полоса.</vt:lpstr>
      <vt:lpstr>Нельзя выходить на проезжую часть, если приближается машина, на крыше которой сверкает проблесковый маячок. Пропускай машины скорой помощи, пожарной охраны, милиции.</vt:lpstr>
      <vt:lpstr>Вечером, ночью, в туман,  пешеходам, переходящим дорогу  нужно иметь светоотражающие элементы на одежде, чтобы водителям было видно идущих издали.</vt:lpstr>
      <vt:lpstr>Помни о правилах перехода дороги!</vt:lpstr>
    </vt:vector>
  </TitlesOfParts>
  <Company>О.О.О.Selena-korparation$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Софронова Е.В.</dc:creator>
  <cp:lastModifiedBy>HP</cp:lastModifiedBy>
  <cp:revision>78</cp:revision>
  <dcterms:created xsi:type="dcterms:W3CDTF">2010-02-27T11:07:14Z</dcterms:created>
  <dcterms:modified xsi:type="dcterms:W3CDTF">2024-03-15T17:20:31Z</dcterms:modified>
</cp:coreProperties>
</file>