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9" r:id="rId1"/>
  </p:sldMasterIdLst>
  <p:sldIdLst>
    <p:sldId id="256" r:id="rId2"/>
    <p:sldId id="274" r:id="rId3"/>
    <p:sldId id="277" r:id="rId4"/>
    <p:sldId id="273" r:id="rId5"/>
    <p:sldId id="275" r:id="rId6"/>
    <p:sldId id="271" r:id="rId7"/>
    <p:sldId id="276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2" autoAdjust="0"/>
    <p:restoredTop sz="86402" autoAdjust="0"/>
  </p:normalViewPr>
  <p:slideViewPr>
    <p:cSldViewPr>
      <p:cViewPr varScale="1">
        <p:scale>
          <a:sx n="79" d="100"/>
          <a:sy n="79" d="100"/>
        </p:scale>
        <p:origin x="120" y="7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643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707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790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8616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062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6088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9853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971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72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371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346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70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88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34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985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17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12/29/2021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933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627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E9440C-75B0-AC43-B411-14163C0D4A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600200"/>
            <a:ext cx="8229600" cy="2725397"/>
          </a:xfrm>
        </p:spPr>
        <p:txBody>
          <a:bodyPr>
            <a:noAutofit/>
          </a:bodyPr>
          <a:lstStyle/>
          <a:p>
            <a:pPr algn="l"/>
            <a:r>
              <a:rPr lang="ru-RU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КОДЕКС ЭТИКИ </a:t>
            </a:r>
            <a:br>
              <a:rPr lang="ru-RU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 СЛУЖЕБНОГО ПОВЕДЕНИЯ </a:t>
            </a:r>
            <a:br>
              <a:rPr lang="ru-RU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ПЕДАГОГИЧЕСКИХ РАБОТНИКОВ</a:t>
            </a:r>
            <a:endParaRPr lang="ru-RU" sz="36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604963" y="381000"/>
            <a:ext cx="25098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200" dirty="0" smtClean="0">
                <a:solidFill>
                  <a:srgbClr val="50991F"/>
                </a:solidFill>
                <a:latin typeface="Calibri" pitchFamily="34" charset="0"/>
              </a:rPr>
              <a:t>Департамент образования администрации города Липецка</a:t>
            </a:r>
            <a:endParaRPr lang="ru-RU" altLang="ru-RU" sz="1200" dirty="0">
              <a:solidFill>
                <a:srgbClr val="50991F"/>
              </a:solidFill>
              <a:latin typeface="Calibri" pitchFamily="34" charset="0"/>
            </a:endParaRPr>
          </a:p>
        </p:txBody>
      </p:sp>
      <p:pic>
        <p:nvPicPr>
          <p:cNvPr id="8" name="Picture 2" descr="C:\Users\User\Desktop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3244" y="257175"/>
            <a:ext cx="58695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23291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2133600"/>
            <a:ext cx="9296400" cy="147796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Кодекс педагогической этики определяет совокупность нравственных требований, вытекающих из принципов и норм педагогической морали, и регулирует его поведение и систему отношений в процессе педагогической деятельности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804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ЦЕЛИ КОДЕКСА ЭТИКИ</a:t>
            </a:r>
            <a:endParaRPr lang="ru-RU" dirty="0"/>
          </a:p>
        </p:txBody>
      </p:sp>
      <p:sp>
        <p:nvSpPr>
          <p:cNvPr id="8" name="Пятиугольник 7"/>
          <p:cNvSpPr/>
          <p:nvPr/>
        </p:nvSpPr>
        <p:spPr>
          <a:xfrm>
            <a:off x="677334" y="1676400"/>
            <a:ext cx="6561666" cy="14732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УСТАНОВЛЕНИЕ ЭТИЧЕСКИХ НОРМ И ПРАВИЛ ПОВЕДЕНИЯ ПЕДАГОГИЧЕСКИХ РАБОТНИКОВ ДЛЯ ВЫПОЛНЕНИЯ ИМИ СВОЕЙ ПРОФЕССИОНАЛЬНОЙ ДЕЯТЕЛЬНОСТИ</a:t>
            </a:r>
          </a:p>
        </p:txBody>
      </p:sp>
      <p:sp>
        <p:nvSpPr>
          <p:cNvPr id="9" name="Пятиугольник 8"/>
          <p:cNvSpPr/>
          <p:nvPr/>
        </p:nvSpPr>
        <p:spPr>
          <a:xfrm>
            <a:off x="655998" y="3505200"/>
            <a:ext cx="6583002" cy="9652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СОДЕЙСТВИЕ УКРЕПЛЕНИЮ АВТОРИТЕТА ПЕДАГОГИЧЕСКИХ РАБОТНИКОВ</a:t>
            </a:r>
          </a:p>
        </p:txBody>
      </p:sp>
      <p:sp>
        <p:nvSpPr>
          <p:cNvPr id="10" name="Пятиугольник 9"/>
          <p:cNvSpPr/>
          <p:nvPr/>
        </p:nvSpPr>
        <p:spPr>
          <a:xfrm>
            <a:off x="685800" y="4876800"/>
            <a:ext cx="6553200" cy="8382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ОБЕСПЕЧЕНИЕ ЕДИНЫХ НОРМ ПОВЕДЕНИЯ ПЕДАГОГИЧЕСКИХ РАБОТНИКОВ</a:t>
            </a:r>
          </a:p>
        </p:txBody>
      </p:sp>
    </p:spTree>
    <p:extLst>
      <p:ext uri="{BB962C8B-B14F-4D97-AF65-F5344CB8AC3E}">
        <p14:creationId xmlns:p14="http://schemas.microsoft.com/office/powerpoint/2010/main" val="1227546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понятия педагогической этики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2944811"/>
          </a:xfrm>
        </p:spPr>
        <p:txBody>
          <a:bodyPr/>
          <a:lstStyle/>
          <a:p>
            <a:r>
              <a:rPr lang="ru-RU" dirty="0" smtClean="0"/>
              <a:t>Педагогическая мораль</a:t>
            </a:r>
          </a:p>
          <a:p>
            <a:r>
              <a:rPr lang="ru-RU" dirty="0" smtClean="0"/>
              <a:t>Педагогическая справедливость</a:t>
            </a:r>
          </a:p>
          <a:p>
            <a:r>
              <a:rPr lang="ru-RU" dirty="0" smtClean="0"/>
              <a:t>Педагогический долг</a:t>
            </a:r>
          </a:p>
          <a:p>
            <a:r>
              <a:rPr lang="ru-RU" dirty="0" smtClean="0"/>
              <a:t>Педагогическая честь</a:t>
            </a:r>
          </a:p>
          <a:p>
            <a:r>
              <a:rPr lang="ru-RU" dirty="0" smtClean="0"/>
              <a:t>Педагогический авторитет</a:t>
            </a:r>
          </a:p>
          <a:p>
            <a:r>
              <a:rPr lang="ru-RU" dirty="0" smtClean="0"/>
              <a:t>Педагогическое сознание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740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педагогической этики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38600" y="1372108"/>
            <a:ext cx="2779776" cy="786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ПЕДАГОГИЧЕСКАЯ ЭТИКА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239000" y="2538984"/>
            <a:ext cx="2743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НРАВСТВЕННАЯ ДЕЯТЕЛЬНОСТЬ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77334" y="2538984"/>
            <a:ext cx="2743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НРАВСТВЕННОЕ СОЗНАНИЕ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038600" y="2514600"/>
            <a:ext cx="2743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НРАВСТВЕННЫЕ ОТНОШЕНИЯ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60424" y="3452368"/>
            <a:ext cx="1535175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ВЗГЛЯДЫ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366181" y="4267200"/>
            <a:ext cx="1529417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УБЕЖДЕНИЯ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366182" y="5105400"/>
            <a:ext cx="1529416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ЧУВСТВА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713225" y="3429000"/>
            <a:ext cx="1535175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 ТРУДУ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724400" y="4267200"/>
            <a:ext cx="1535175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 УЧЕНИКУ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724400" y="5105400"/>
            <a:ext cx="1535175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 КОЛЛЕГЕ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713225" y="5943600"/>
            <a:ext cx="2220975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 АДМИНИСТРАЦИИ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918659" y="3429000"/>
            <a:ext cx="2215941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САМОВОСПИТАНИЕ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918659" y="4267200"/>
            <a:ext cx="2215941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ПРОСВЕЩЕНИЕ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7913625" y="5105400"/>
            <a:ext cx="1535175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ОПЫТ</a:t>
            </a:r>
            <a:endParaRPr lang="ru-RU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2849034" y="1727200"/>
            <a:ext cx="1143000" cy="533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816174" y="1709420"/>
            <a:ext cx="1219200" cy="533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5491987" y="2159000"/>
            <a:ext cx="0" cy="203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762000" y="3148584"/>
            <a:ext cx="0" cy="22616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114800" y="3124200"/>
            <a:ext cx="0" cy="3124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7315200" y="3124200"/>
            <a:ext cx="0" cy="22616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762000" y="3757168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762000" y="449580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762000" y="541020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4114800" y="3757168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4114800" y="449580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4114800" y="533400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4114800" y="624840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7315200" y="373380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7315200" y="449580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7315200" y="533400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4739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81000"/>
            <a:ext cx="9152466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Нормы профессиональной этики педагогических работников (педагог должен):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00200"/>
            <a:ext cx="11133666" cy="495300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уважать честь и достоинство обучающихся и других участников образовательных </a:t>
            </a:r>
            <a:r>
              <a:rPr lang="ru-RU" dirty="0" smtClean="0"/>
              <a:t>отношений;</a:t>
            </a:r>
          </a:p>
          <a:p>
            <a:r>
              <a:rPr lang="ru-RU" dirty="0"/>
              <a:t>исключать действия, связанные с влиянием каких-либо личных, имущественных (финансовых) и иных интересов, препятствующих добросовестному исполнению должностных </a:t>
            </a:r>
            <a:r>
              <a:rPr lang="ru-RU" dirty="0" smtClean="0"/>
              <a:t>обязанностей;</a:t>
            </a:r>
          </a:p>
          <a:p>
            <a:r>
              <a:rPr lang="ru-RU" dirty="0"/>
              <a:t>проявлять доброжелательность, вежливость, тактичность и внимательность к обучающимся, их родителям (законным представителям) и </a:t>
            </a:r>
            <a:r>
              <a:rPr lang="ru-RU" dirty="0" smtClean="0"/>
              <a:t>коллегам;</a:t>
            </a:r>
          </a:p>
          <a:p>
            <a:r>
              <a:rPr lang="ru-RU" dirty="0"/>
              <a:t>проявлять терпимость и уважение к обычаям и традициям народов Российской Федерации и других государств, учитывать культурные и иные особенности различных социальных групп, способствовать межнациональному и межрелигиозному взаимодействию между обучающимися</a:t>
            </a:r>
            <a:r>
              <a:rPr lang="ru-RU" dirty="0" smtClean="0"/>
              <a:t>;</a:t>
            </a:r>
          </a:p>
          <a:p>
            <a:r>
              <a:rPr lang="ru-RU" dirty="0"/>
              <a:t>соблюдать при выполнении профессиональных обязанностей равенство прав и свобод человека и гражданина, независимо от пола, расы, национальности, языка, происхождения, имущественного и должностного положения, места жительства, отношения к религии, убеждений, принадлежности к общественным объединениям, а также других обстоятельств</a:t>
            </a:r>
            <a:r>
              <a:rPr lang="ru-RU" dirty="0" smtClean="0"/>
              <a:t>;</a:t>
            </a:r>
          </a:p>
          <a:p>
            <a:r>
              <a:rPr lang="ru-RU" dirty="0"/>
              <a:t>придерживаться внешнего вида, соответствующего задачам реализуемой образовательной программы</a:t>
            </a:r>
            <a:r>
              <a:rPr lang="ru-RU" dirty="0" smtClean="0"/>
              <a:t>;</a:t>
            </a:r>
          </a:p>
          <a:p>
            <a:r>
              <a:rPr lang="ru-RU" dirty="0"/>
              <a:t>воздерживаться от размещения в информационно-телекоммуникационной сети «Интернет», в местах, доступных для детей, информации, причиняющий вред здоровью и (или) развитию детей</a:t>
            </a:r>
            <a:r>
              <a:rPr lang="ru-RU" dirty="0" smtClean="0"/>
              <a:t>;</a:t>
            </a:r>
          </a:p>
          <a:p>
            <a:r>
              <a:rPr lang="ru-RU" dirty="0"/>
              <a:t>избегать ситуаций, способных нанести вред чести, достоинству и деловой репутации педагогического работника и (или) организации, осуществляющей образовательную </a:t>
            </a:r>
            <a:r>
              <a:rPr lang="ru-RU" dirty="0" smtClean="0"/>
              <a:t>деятельность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5808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219200"/>
            <a:ext cx="9220200" cy="24114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 smtClean="0"/>
              <a:t>Педагогический работник – образец профессионализма, безупречной репутации.</a:t>
            </a:r>
          </a:p>
          <a:p>
            <a:pPr marL="0" indent="0">
              <a:buNone/>
            </a:pPr>
            <a:r>
              <a:rPr lang="ru-RU" sz="3200" dirty="0" smtClean="0"/>
              <a:t>Педагогическим работникам надлежит принимать меры по недопущению коррупционно опасного поведения педагогических работников, своим личным поведением подавать пример честности, беспристрастности и справедливости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2521442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667</TotalTime>
  <Words>340</Words>
  <Application>Microsoft Office PowerPoint</Application>
  <PresentationFormat>Широкоэкранный</PresentationFormat>
  <Paragraphs>42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Segoe UI</vt:lpstr>
      <vt:lpstr>Trebuchet MS</vt:lpstr>
      <vt:lpstr>Wingdings 3</vt:lpstr>
      <vt:lpstr>Аспект</vt:lpstr>
      <vt:lpstr>КОДЕКС ЭТИКИ  И СЛУЖЕБНОГО ПОВЕДЕНИЯ  ПЕДАГОГИЧЕСКИХ РАБОТНИКОВ</vt:lpstr>
      <vt:lpstr>Кодекс педагогической этики определяет совокупность нравственных требований, вытекающих из принципов и норм педагогической морали, и регулирует его поведение и систему отношений в процессе педагогической деятельности</vt:lpstr>
      <vt:lpstr>ЦЕЛИ КОДЕКСА ЭТИКИ</vt:lpstr>
      <vt:lpstr>Основные понятия педагогической этики</vt:lpstr>
      <vt:lpstr>Структура педагогической этики</vt:lpstr>
      <vt:lpstr>Нормы профессиональной этики педагогических работников (педагог должен):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Этический кодекс государственного служащего</dc:title>
  <dc:creator>n.novi78.novi@gmail.com</dc:creator>
  <cp:lastModifiedBy>Павлова Анна Валерьевна</cp:lastModifiedBy>
  <cp:revision>80</cp:revision>
  <dcterms:created xsi:type="dcterms:W3CDTF">2020-10-05T14:34:42Z</dcterms:created>
  <dcterms:modified xsi:type="dcterms:W3CDTF">2021-12-29T13:49:04Z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770605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S9.0.3</vt:lpwstr>
  </property>
</Properties>
</file>